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6" r:id="rId4"/>
  </p:sldMasterIdLst>
  <p:sldIdLst>
    <p:sldId id="257" r:id="rId5"/>
    <p:sldId id="259" r:id="rId6"/>
    <p:sldId id="260" r:id="rId7"/>
    <p:sldId id="261" r:id="rId8"/>
    <p:sldId id="262" r:id="rId9"/>
    <p:sldId id="263" r:id="rId10"/>
    <p:sldId id="266" r:id="rId11"/>
    <p:sldId id="264" r:id="rId12"/>
    <p:sldId id="265" r:id="rId13"/>
    <p:sldId id="267" r:id="rId14"/>
    <p:sldId id="268" r:id="rId15"/>
    <p:sldId id="270" r:id="rId16"/>
    <p:sldId id="269" r:id="rId17"/>
    <p:sldId id="271" r:id="rId18"/>
    <p:sldId id="272" r:id="rId19"/>
    <p:sldId id="273" r:id="rId20"/>
    <p:sldId id="281" r:id="rId21"/>
    <p:sldId id="274" r:id="rId22"/>
    <p:sldId id="275" r:id="rId23"/>
    <p:sldId id="276" r:id="rId24"/>
    <p:sldId id="277" r:id="rId25"/>
    <p:sldId id="280" r:id="rId26"/>
    <p:sldId id="278" r:id="rId27"/>
    <p:sldId id="279"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BA8B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436" autoAdjust="0"/>
    <p:restoredTop sz="94660"/>
  </p:normalViewPr>
  <p:slideViewPr>
    <p:cSldViewPr snapToGrid="0">
      <p:cViewPr varScale="1">
        <p:scale>
          <a:sx n="114" d="100"/>
          <a:sy n="114" d="100"/>
        </p:scale>
        <p:origin x="480"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viewProps" Target="viewProps.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imran Chikkala" userId="769123ed74e8dea3" providerId="LiveId" clId="{9D64AFA0-829D-40E4-80F3-885D661B8D87}"/>
    <pc:docChg chg="undo custSel addSld delSld modSld">
      <pc:chgData name="Simran Chikkala" userId="769123ed74e8dea3" providerId="LiveId" clId="{9D64AFA0-829D-40E4-80F3-885D661B8D87}" dt="2023-11-19T16:31:58.614" v="1280" actId="1076"/>
      <pc:docMkLst>
        <pc:docMk/>
      </pc:docMkLst>
      <pc:sldChg chg="addSp delSp modSp mod">
        <pc:chgData name="Simran Chikkala" userId="769123ed74e8dea3" providerId="LiveId" clId="{9D64AFA0-829D-40E4-80F3-885D661B8D87}" dt="2023-11-19T16:30:20.917" v="1274" actId="478"/>
        <pc:sldMkLst>
          <pc:docMk/>
          <pc:sldMk cId="4043737824" sldId="257"/>
        </pc:sldMkLst>
        <pc:picChg chg="add del mod modCrop">
          <ac:chgData name="Simran Chikkala" userId="769123ed74e8dea3" providerId="LiveId" clId="{9D64AFA0-829D-40E4-80F3-885D661B8D87}" dt="2023-11-19T16:30:20.917" v="1274" actId="478"/>
          <ac:picMkLst>
            <pc:docMk/>
            <pc:sldMk cId="4043737824" sldId="257"/>
            <ac:picMk id="6" creationId="{BF088A34-E44C-CDFB-2D32-AAE50976C3FC}"/>
          </ac:picMkLst>
        </pc:picChg>
      </pc:sldChg>
      <pc:sldChg chg="modSp mod">
        <pc:chgData name="Simran Chikkala" userId="769123ed74e8dea3" providerId="LiveId" clId="{9D64AFA0-829D-40E4-80F3-885D661B8D87}" dt="2023-11-19T16:31:15.913" v="1275" actId="2711"/>
        <pc:sldMkLst>
          <pc:docMk/>
          <pc:sldMk cId="2103624771" sldId="259"/>
        </pc:sldMkLst>
        <pc:spChg chg="mod">
          <ac:chgData name="Simran Chikkala" userId="769123ed74e8dea3" providerId="LiveId" clId="{9D64AFA0-829D-40E4-80F3-885D661B8D87}" dt="2023-11-19T16:31:15.913" v="1275" actId="2711"/>
          <ac:spMkLst>
            <pc:docMk/>
            <pc:sldMk cId="2103624771" sldId="259"/>
            <ac:spMk id="3" creationId="{930287AC-4F3B-99D4-8F02-E8C9C3F05F0A}"/>
          </ac:spMkLst>
        </pc:spChg>
      </pc:sldChg>
      <pc:sldChg chg="modSp mod">
        <pc:chgData name="Simran Chikkala" userId="769123ed74e8dea3" providerId="LiveId" clId="{9D64AFA0-829D-40E4-80F3-885D661B8D87}" dt="2023-11-19T16:31:21.274" v="1276" actId="2711"/>
        <pc:sldMkLst>
          <pc:docMk/>
          <pc:sldMk cId="477852166" sldId="260"/>
        </pc:sldMkLst>
        <pc:spChg chg="mod">
          <ac:chgData name="Simran Chikkala" userId="769123ed74e8dea3" providerId="LiveId" clId="{9D64AFA0-829D-40E4-80F3-885D661B8D87}" dt="2023-11-19T16:31:21.274" v="1276" actId="2711"/>
          <ac:spMkLst>
            <pc:docMk/>
            <pc:sldMk cId="477852166" sldId="260"/>
            <ac:spMk id="3" creationId="{078BB686-1788-27BA-EB00-5CAA69B77B7C}"/>
          </ac:spMkLst>
        </pc:spChg>
      </pc:sldChg>
      <pc:sldChg chg="addSp delSp modSp mod">
        <pc:chgData name="Simran Chikkala" userId="769123ed74e8dea3" providerId="LiveId" clId="{9D64AFA0-829D-40E4-80F3-885D661B8D87}" dt="2023-11-19T16:31:28.164" v="1277" actId="2711"/>
        <pc:sldMkLst>
          <pc:docMk/>
          <pc:sldMk cId="1564196778" sldId="261"/>
        </pc:sldMkLst>
        <pc:spChg chg="mod">
          <ac:chgData name="Simran Chikkala" userId="769123ed74e8dea3" providerId="LiveId" clId="{9D64AFA0-829D-40E4-80F3-885D661B8D87}" dt="2023-11-19T16:31:28.164" v="1277" actId="2711"/>
          <ac:spMkLst>
            <pc:docMk/>
            <pc:sldMk cId="1564196778" sldId="261"/>
            <ac:spMk id="3" creationId="{98F2E2D2-8F3E-5623-D061-A20E45139AC5}"/>
          </ac:spMkLst>
        </pc:spChg>
        <pc:spChg chg="mod">
          <ac:chgData name="Simran Chikkala" userId="769123ed74e8dea3" providerId="LiveId" clId="{9D64AFA0-829D-40E4-80F3-885D661B8D87}" dt="2023-11-19T16:16:22.023" v="1248" actId="1076"/>
          <ac:spMkLst>
            <pc:docMk/>
            <pc:sldMk cId="1564196778" sldId="261"/>
            <ac:spMk id="4" creationId="{1153ABAF-34CD-574F-23EC-EF02449A6FCD}"/>
          </ac:spMkLst>
        </pc:spChg>
        <pc:spChg chg="add mod">
          <ac:chgData name="Simran Chikkala" userId="769123ed74e8dea3" providerId="LiveId" clId="{9D64AFA0-829D-40E4-80F3-885D661B8D87}" dt="2023-11-19T16:16:25.409" v="1249" actId="20577"/>
          <ac:spMkLst>
            <pc:docMk/>
            <pc:sldMk cId="1564196778" sldId="261"/>
            <ac:spMk id="5" creationId="{8E655EC8-844B-B70B-679B-0FD4E409285A}"/>
          </ac:spMkLst>
        </pc:spChg>
        <pc:picChg chg="add del mod">
          <ac:chgData name="Simran Chikkala" userId="769123ed74e8dea3" providerId="LiveId" clId="{9D64AFA0-829D-40E4-80F3-885D661B8D87}" dt="2023-11-19T16:16:08.692" v="1245" actId="22"/>
          <ac:picMkLst>
            <pc:docMk/>
            <pc:sldMk cId="1564196778" sldId="261"/>
            <ac:picMk id="7" creationId="{DE42AF93-083D-D413-82B3-CF883B0DA8DB}"/>
          </ac:picMkLst>
        </pc:picChg>
      </pc:sldChg>
      <pc:sldChg chg="modSp mod">
        <pc:chgData name="Simran Chikkala" userId="769123ed74e8dea3" providerId="LiveId" clId="{9D64AFA0-829D-40E4-80F3-885D661B8D87}" dt="2023-11-19T14:32:45.325" v="177" actId="1076"/>
        <pc:sldMkLst>
          <pc:docMk/>
          <pc:sldMk cId="2502840698" sldId="263"/>
        </pc:sldMkLst>
        <pc:spChg chg="mod">
          <ac:chgData name="Simran Chikkala" userId="769123ed74e8dea3" providerId="LiveId" clId="{9D64AFA0-829D-40E4-80F3-885D661B8D87}" dt="2023-11-19T14:32:41.953" v="176" actId="113"/>
          <ac:spMkLst>
            <pc:docMk/>
            <pc:sldMk cId="2502840698" sldId="263"/>
            <ac:spMk id="3" creationId="{CCEA48F5-D332-A56A-0A69-7B903F4D1A48}"/>
          </ac:spMkLst>
        </pc:spChg>
        <pc:spChg chg="mod">
          <ac:chgData name="Simran Chikkala" userId="769123ed74e8dea3" providerId="LiveId" clId="{9D64AFA0-829D-40E4-80F3-885D661B8D87}" dt="2023-11-19T14:32:45.325" v="177" actId="1076"/>
          <ac:spMkLst>
            <pc:docMk/>
            <pc:sldMk cId="2502840698" sldId="263"/>
            <ac:spMk id="4" creationId="{475493B5-3DB0-90DB-ADF0-8B0607919E16}"/>
          </ac:spMkLst>
        </pc:spChg>
      </pc:sldChg>
      <pc:sldChg chg="modSp mod">
        <pc:chgData name="Simran Chikkala" userId="769123ed74e8dea3" providerId="LiveId" clId="{9D64AFA0-829D-40E4-80F3-885D661B8D87}" dt="2023-11-19T14:32:34.276" v="175" actId="113"/>
        <pc:sldMkLst>
          <pc:docMk/>
          <pc:sldMk cId="2997028484" sldId="264"/>
        </pc:sldMkLst>
        <pc:spChg chg="mod">
          <ac:chgData name="Simran Chikkala" userId="769123ed74e8dea3" providerId="LiveId" clId="{9D64AFA0-829D-40E4-80F3-885D661B8D87}" dt="2023-11-19T14:32:34.276" v="175" actId="113"/>
          <ac:spMkLst>
            <pc:docMk/>
            <pc:sldMk cId="2997028484" sldId="264"/>
            <ac:spMk id="3" creationId="{F36AD66D-8E22-DF95-B328-51E6D50B76F3}"/>
          </ac:spMkLst>
        </pc:spChg>
        <pc:spChg chg="mod">
          <ac:chgData name="Simran Chikkala" userId="769123ed74e8dea3" providerId="LiveId" clId="{9D64AFA0-829D-40E4-80F3-885D661B8D87}" dt="2023-11-19T14:31:58.895" v="171" actId="20577"/>
          <ac:spMkLst>
            <pc:docMk/>
            <pc:sldMk cId="2997028484" sldId="264"/>
            <ac:spMk id="10" creationId="{5A5A8BE2-A068-88FA-6710-4D1CCF0DCC6A}"/>
          </ac:spMkLst>
        </pc:spChg>
      </pc:sldChg>
      <pc:sldChg chg="modSp mod">
        <pc:chgData name="Simran Chikkala" userId="769123ed74e8dea3" providerId="LiveId" clId="{9D64AFA0-829D-40E4-80F3-885D661B8D87}" dt="2023-11-19T16:31:58.614" v="1280" actId="1076"/>
        <pc:sldMkLst>
          <pc:docMk/>
          <pc:sldMk cId="1304753110" sldId="266"/>
        </pc:sldMkLst>
        <pc:spChg chg="mod">
          <ac:chgData name="Simran Chikkala" userId="769123ed74e8dea3" providerId="LiveId" clId="{9D64AFA0-829D-40E4-80F3-885D661B8D87}" dt="2023-11-19T16:31:58.614" v="1280" actId="1076"/>
          <ac:spMkLst>
            <pc:docMk/>
            <pc:sldMk cId="1304753110" sldId="266"/>
            <ac:spMk id="5" creationId="{E9E7B4E0-854D-B0E9-9176-4EB85F51DE3D}"/>
          </ac:spMkLst>
        </pc:spChg>
        <pc:picChg chg="mod">
          <ac:chgData name="Simran Chikkala" userId="769123ed74e8dea3" providerId="LiveId" clId="{9D64AFA0-829D-40E4-80F3-885D661B8D87}" dt="2023-11-19T16:31:53.034" v="1279" actId="1076"/>
          <ac:picMkLst>
            <pc:docMk/>
            <pc:sldMk cId="1304753110" sldId="266"/>
            <ac:picMk id="4" creationId="{4ABB6DAE-0B26-DA7A-1A18-5FFB72C12A50}"/>
          </ac:picMkLst>
        </pc:picChg>
      </pc:sldChg>
      <pc:sldChg chg="modSp mod">
        <pc:chgData name="Simran Chikkala" userId="769123ed74e8dea3" providerId="LiveId" clId="{9D64AFA0-829D-40E4-80F3-885D661B8D87}" dt="2023-11-19T14:32:24.442" v="174" actId="113"/>
        <pc:sldMkLst>
          <pc:docMk/>
          <pc:sldMk cId="1452679422" sldId="267"/>
        </pc:sldMkLst>
        <pc:spChg chg="mod">
          <ac:chgData name="Simran Chikkala" userId="769123ed74e8dea3" providerId="LiveId" clId="{9D64AFA0-829D-40E4-80F3-885D661B8D87}" dt="2023-11-19T14:32:24.442" v="174" actId="113"/>
          <ac:spMkLst>
            <pc:docMk/>
            <pc:sldMk cId="1452679422" sldId="267"/>
            <ac:spMk id="2" creationId="{143363DC-526F-DF36-7EEF-66D9E4473C58}"/>
          </ac:spMkLst>
        </pc:spChg>
      </pc:sldChg>
      <pc:sldChg chg="modSp mod">
        <pc:chgData name="Simran Chikkala" userId="769123ed74e8dea3" providerId="LiveId" clId="{9D64AFA0-829D-40E4-80F3-885D661B8D87}" dt="2023-11-19T16:13:16.240" v="1215" actId="1076"/>
        <pc:sldMkLst>
          <pc:docMk/>
          <pc:sldMk cId="3425147112" sldId="268"/>
        </pc:sldMkLst>
        <pc:spChg chg="mod">
          <ac:chgData name="Simran Chikkala" userId="769123ed74e8dea3" providerId="LiveId" clId="{9D64AFA0-829D-40E4-80F3-885D661B8D87}" dt="2023-11-19T16:13:16.240" v="1215" actId="1076"/>
          <ac:spMkLst>
            <pc:docMk/>
            <pc:sldMk cId="3425147112" sldId="268"/>
            <ac:spMk id="2" creationId="{4BF4815C-1462-2463-53EB-C05E6EC57147}"/>
          </ac:spMkLst>
        </pc:spChg>
      </pc:sldChg>
      <pc:sldChg chg="modSp mod">
        <pc:chgData name="Simran Chikkala" userId="769123ed74e8dea3" providerId="LiveId" clId="{9D64AFA0-829D-40E4-80F3-885D661B8D87}" dt="2023-11-19T15:18:37.968" v="239" actId="1076"/>
        <pc:sldMkLst>
          <pc:docMk/>
          <pc:sldMk cId="3636488" sldId="269"/>
        </pc:sldMkLst>
        <pc:picChg chg="mod">
          <ac:chgData name="Simran Chikkala" userId="769123ed74e8dea3" providerId="LiveId" clId="{9D64AFA0-829D-40E4-80F3-885D661B8D87}" dt="2023-11-19T15:18:37.968" v="239" actId="1076"/>
          <ac:picMkLst>
            <pc:docMk/>
            <pc:sldMk cId="3636488" sldId="269"/>
            <ac:picMk id="5" creationId="{0F4764FD-A86D-0F06-0C10-D8E100B5D914}"/>
          </ac:picMkLst>
        </pc:picChg>
      </pc:sldChg>
      <pc:sldChg chg="addSp modSp mod">
        <pc:chgData name="Simran Chikkala" userId="769123ed74e8dea3" providerId="LiveId" clId="{9D64AFA0-829D-40E4-80F3-885D661B8D87}" dt="2023-11-19T16:11:44.860" v="1214" actId="20577"/>
        <pc:sldMkLst>
          <pc:docMk/>
          <pc:sldMk cId="3225403618" sldId="270"/>
        </pc:sldMkLst>
        <pc:spChg chg="add mod">
          <ac:chgData name="Simran Chikkala" userId="769123ed74e8dea3" providerId="LiveId" clId="{9D64AFA0-829D-40E4-80F3-885D661B8D87}" dt="2023-11-19T16:11:44.860" v="1214" actId="20577"/>
          <ac:spMkLst>
            <pc:docMk/>
            <pc:sldMk cId="3225403618" sldId="270"/>
            <ac:spMk id="4" creationId="{2F6821B2-0871-06B5-76F4-01DC20AC7FA6}"/>
          </ac:spMkLst>
        </pc:spChg>
      </pc:sldChg>
      <pc:sldChg chg="new del">
        <pc:chgData name="Simran Chikkala" userId="769123ed74e8dea3" providerId="LiveId" clId="{9D64AFA0-829D-40E4-80F3-885D661B8D87}" dt="2023-11-19T15:18:52.062" v="241" actId="680"/>
        <pc:sldMkLst>
          <pc:docMk/>
          <pc:sldMk cId="666282397" sldId="272"/>
        </pc:sldMkLst>
      </pc:sldChg>
      <pc:sldChg chg="addSp delSp modSp new mod">
        <pc:chgData name="Simran Chikkala" userId="769123ed74e8dea3" providerId="LiveId" clId="{9D64AFA0-829D-40E4-80F3-885D661B8D87}" dt="2023-11-19T16:10:43.623" v="1205"/>
        <pc:sldMkLst>
          <pc:docMk/>
          <pc:sldMk cId="1487854300" sldId="272"/>
        </pc:sldMkLst>
        <pc:spChg chg="add del mod">
          <ac:chgData name="Simran Chikkala" userId="769123ed74e8dea3" providerId="LiveId" clId="{9D64AFA0-829D-40E4-80F3-885D661B8D87}" dt="2023-11-19T16:10:43.623" v="1205"/>
          <ac:spMkLst>
            <pc:docMk/>
            <pc:sldMk cId="1487854300" sldId="272"/>
            <ac:spMk id="2" creationId="{C780D4DD-D21B-D056-33BA-1FE53DD80B0F}"/>
          </ac:spMkLst>
        </pc:spChg>
      </pc:sldChg>
      <pc:sldChg chg="new del">
        <pc:chgData name="Simran Chikkala" userId="769123ed74e8dea3" providerId="LiveId" clId="{9D64AFA0-829D-40E4-80F3-885D661B8D87}" dt="2023-11-19T16:11:06.965" v="1207" actId="680"/>
        <pc:sldMkLst>
          <pc:docMk/>
          <pc:sldMk cId="2851661711" sldId="273"/>
        </pc:sldMkLst>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11/20/23</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583314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7D5506EE-1026-4F35-9ACC-BD05BE0F9B36}"/>
              </a:ext>
            </a:extLst>
          </p:cNvPr>
          <p:cNvSpPr>
            <a:spLocks noGrp="1"/>
          </p:cNvSpPr>
          <p:nvPr>
            <p:ph type="dt" sz="half" idx="10"/>
          </p:nvPr>
        </p:nvSpPr>
        <p:spPr/>
        <p:txBody>
          <a:bodyPr/>
          <a:lstStyle/>
          <a:p>
            <a:fld id="{B612A279-0833-481D-8C56-F67FD0AC6C50}" type="datetime1">
              <a:rPr lang="en-US" smtClean="0"/>
              <a:t>11/20/23</a:t>
            </a:fld>
            <a:endParaRPr lang="en-US" dirty="0"/>
          </a:p>
        </p:txBody>
      </p:sp>
      <p:sp>
        <p:nvSpPr>
          <p:cNvPr id="8" name="Footer Placeholder 7">
            <a:extLst>
              <a:ext uri="{FF2B5EF4-FFF2-40B4-BE49-F238E27FC236}">
                <a16:creationId xmlns:a16="http://schemas.microsoft.com/office/drawing/2014/main" id="{B7696E5F-8D95-4450-AE52-5438E6EDE2B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722698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AF33D6B0-F070-45C4-A472-19F432BE3932}"/>
              </a:ext>
            </a:extLst>
          </p:cNvPr>
          <p:cNvSpPr>
            <a:spLocks noGrp="1"/>
          </p:cNvSpPr>
          <p:nvPr>
            <p:ph type="dt" sz="half" idx="10"/>
          </p:nvPr>
        </p:nvSpPr>
        <p:spPr/>
        <p:txBody>
          <a:bodyPr/>
          <a:lstStyle/>
          <a:p>
            <a:fld id="{6587DA83-5663-4C9C-B9AA-0B40A3DAFF81}" type="datetime1">
              <a:rPr lang="en-US" smtClean="0"/>
              <a:t>11/20/23</a:t>
            </a:fld>
            <a:endParaRPr lang="en-US" dirty="0"/>
          </a:p>
        </p:txBody>
      </p:sp>
      <p:sp>
        <p:nvSpPr>
          <p:cNvPr id="8" name="Footer Placeholder 7">
            <a:extLst>
              <a:ext uri="{FF2B5EF4-FFF2-40B4-BE49-F238E27FC236}">
                <a16:creationId xmlns:a16="http://schemas.microsoft.com/office/drawing/2014/main" id="{9975399F-DAB2-410D-967F-ED17E6F796E7}"/>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618272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11/20/23</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926706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11/20/23</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041625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11/20/23</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566630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11/20/23</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0681946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11/20/23</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118605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11/20/23</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014226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11/20/23</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9332822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11/20/23</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232677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11/20/23</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4982234"/>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47" r:id="rId3"/>
    <p:sldLayoutId id="2147483743" r:id="rId4"/>
    <p:sldLayoutId id="2147483738" r:id="rId5"/>
    <p:sldLayoutId id="2147483732" r:id="rId6"/>
    <p:sldLayoutId id="2147483733" r:id="rId7"/>
    <p:sldLayoutId id="2147483734" r:id="rId8"/>
    <p:sldLayoutId id="2147483735" r:id="rId9"/>
    <p:sldLayoutId id="2147483736" r:id="rId10"/>
    <p:sldLayoutId id="2147483737" r:id="rId11"/>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A9286AD2-18A9-4868-A4E3-7A2097A208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1"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FD68DA-43BA-4508-8DE2-BA9BB7B2FA5B}"/>
              </a:ext>
            </a:extLst>
          </p:cNvPr>
          <p:cNvSpPr>
            <a:spLocks noGrp="1"/>
          </p:cNvSpPr>
          <p:nvPr>
            <p:ph type="ctrTitle"/>
          </p:nvPr>
        </p:nvSpPr>
        <p:spPr>
          <a:xfrm>
            <a:off x="5289754" y="639097"/>
            <a:ext cx="6253317" cy="3686015"/>
          </a:xfrm>
        </p:spPr>
        <p:txBody>
          <a:bodyPr>
            <a:normAutofit/>
          </a:bodyPr>
          <a:lstStyle/>
          <a:p>
            <a:r>
              <a:rPr lang="en-US" sz="8000" dirty="0"/>
              <a:t>Journalists </a:t>
            </a:r>
            <a:r>
              <a:rPr lang="en-US" dirty="0"/>
              <a:t>Killed Since 1992</a:t>
            </a:r>
            <a:endParaRPr lang="en-US" sz="8000" dirty="0"/>
          </a:p>
        </p:txBody>
      </p:sp>
      <p:sp>
        <p:nvSpPr>
          <p:cNvPr id="3" name="Subtitle 2">
            <a:extLst>
              <a:ext uri="{FF2B5EF4-FFF2-40B4-BE49-F238E27FC236}">
                <a16:creationId xmlns:a16="http://schemas.microsoft.com/office/drawing/2014/main" id="{A8E9CFF2-3777-4FF4-A759-8491175B0B7C}"/>
              </a:ext>
            </a:extLst>
          </p:cNvPr>
          <p:cNvSpPr>
            <a:spLocks noGrp="1"/>
          </p:cNvSpPr>
          <p:nvPr>
            <p:ph type="subTitle" idx="1"/>
          </p:nvPr>
        </p:nvSpPr>
        <p:spPr>
          <a:xfrm>
            <a:off x="5289753" y="4672739"/>
            <a:ext cx="6269347" cy="1021498"/>
          </a:xfrm>
        </p:spPr>
        <p:txBody>
          <a:bodyPr>
            <a:normAutofit fontScale="92500"/>
          </a:bodyPr>
          <a:lstStyle/>
          <a:p>
            <a:r>
              <a:rPr lang="en-US" dirty="0">
                <a:solidFill>
                  <a:schemeClr val="tx1">
                    <a:lumMod val="85000"/>
                    <a:lumOff val="15000"/>
                  </a:schemeClr>
                </a:solidFill>
              </a:rPr>
              <a:t>Data Analysis using python by </a:t>
            </a:r>
            <a:r>
              <a:rPr lang="en-US" dirty="0" err="1">
                <a:solidFill>
                  <a:schemeClr val="tx1">
                    <a:lumMod val="85000"/>
                    <a:lumOff val="15000"/>
                  </a:schemeClr>
                </a:solidFill>
              </a:rPr>
              <a:t>kimaya</a:t>
            </a:r>
            <a:r>
              <a:rPr lang="en-US" dirty="0">
                <a:solidFill>
                  <a:schemeClr val="tx1">
                    <a:lumMod val="85000"/>
                    <a:lumOff val="15000"/>
                  </a:schemeClr>
                </a:solidFill>
              </a:rPr>
              <a:t> </a:t>
            </a:r>
            <a:r>
              <a:rPr lang="en-US" dirty="0" err="1">
                <a:solidFill>
                  <a:schemeClr val="tx1">
                    <a:lumMod val="85000"/>
                    <a:lumOff val="15000"/>
                  </a:schemeClr>
                </a:solidFill>
              </a:rPr>
              <a:t>shringarpure</a:t>
            </a:r>
            <a:r>
              <a:rPr lang="en-US" dirty="0">
                <a:solidFill>
                  <a:schemeClr val="tx1">
                    <a:lumMod val="85000"/>
                    <a:lumOff val="15000"/>
                  </a:schemeClr>
                </a:solidFill>
              </a:rPr>
              <a:t> and </a:t>
            </a:r>
            <a:r>
              <a:rPr lang="en-US" dirty="0" err="1">
                <a:solidFill>
                  <a:schemeClr val="tx1">
                    <a:lumMod val="85000"/>
                    <a:lumOff val="15000"/>
                  </a:schemeClr>
                </a:solidFill>
              </a:rPr>
              <a:t>simran</a:t>
            </a:r>
            <a:r>
              <a:rPr lang="en-US" dirty="0">
                <a:solidFill>
                  <a:schemeClr val="tx1">
                    <a:lumMod val="85000"/>
                    <a:lumOff val="15000"/>
                  </a:schemeClr>
                </a:solidFill>
              </a:rPr>
              <a:t> s Chikkala </a:t>
            </a:r>
          </a:p>
          <a:p>
            <a:endParaRPr lang="en-US" sz="2400" dirty="0">
              <a:solidFill>
                <a:schemeClr val="tx1">
                  <a:lumMod val="85000"/>
                  <a:lumOff val="15000"/>
                </a:schemeClr>
              </a:solidFill>
            </a:endParaRPr>
          </a:p>
        </p:txBody>
      </p:sp>
      <p:pic>
        <p:nvPicPr>
          <p:cNvPr id="5" name="Picture 4" descr="A picture containing building, sitting, bench, side&#10;&#10;Description automatically generated">
            <a:extLst>
              <a:ext uri="{FF2B5EF4-FFF2-40B4-BE49-F238E27FC236}">
                <a16:creationId xmlns:a16="http://schemas.microsoft.com/office/drawing/2014/main" id="{282CF6DD-7FE8-4063-9551-1B7BBCE92ABE}"/>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 y="1"/>
            <a:ext cx="4635315" cy="6857999"/>
          </a:xfrm>
          <a:prstGeom prst="rect">
            <a:avLst/>
          </a:prstGeom>
        </p:spPr>
      </p:pic>
      <p:cxnSp>
        <p:nvCxnSpPr>
          <p:cNvPr id="24" name="Straight Connector 23">
            <a:extLst>
              <a:ext uri="{FF2B5EF4-FFF2-40B4-BE49-F238E27FC236}">
                <a16:creationId xmlns:a16="http://schemas.microsoft.com/office/drawing/2014/main" id="{E7A7CD63-7EC3-44F3-95D0-595C4019FF2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27754" y="4498925"/>
            <a:ext cx="563610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37378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a:extLst>
              <a:ext uri="{FF2B5EF4-FFF2-40B4-BE49-F238E27FC236}">
                <a16:creationId xmlns:a16="http://schemas.microsoft.com/office/drawing/2014/main" id="{C6154530-C5A5-F2CA-A91D-065026989F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0088" y="1592953"/>
            <a:ext cx="5734050" cy="446722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143363DC-526F-DF36-7EEF-66D9E4473C58}"/>
              </a:ext>
            </a:extLst>
          </p:cNvPr>
          <p:cNvSpPr txBox="1"/>
          <p:nvPr/>
        </p:nvSpPr>
        <p:spPr>
          <a:xfrm>
            <a:off x="755375" y="797822"/>
            <a:ext cx="4479235" cy="369332"/>
          </a:xfrm>
          <a:prstGeom prst="rect">
            <a:avLst/>
          </a:prstGeom>
          <a:noFill/>
        </p:spPr>
        <p:txBody>
          <a:bodyPr wrap="square" rtlCol="0">
            <a:spAutoFit/>
          </a:bodyPr>
          <a:lstStyle/>
          <a:p>
            <a:r>
              <a:rPr lang="en-IN" b="1" dirty="0"/>
              <a:t>By Type of Death</a:t>
            </a:r>
          </a:p>
        </p:txBody>
      </p:sp>
      <p:sp>
        <p:nvSpPr>
          <p:cNvPr id="3" name="TextBox 2">
            <a:extLst>
              <a:ext uri="{FF2B5EF4-FFF2-40B4-BE49-F238E27FC236}">
                <a16:creationId xmlns:a16="http://schemas.microsoft.com/office/drawing/2014/main" id="{C4BE2694-1F37-2967-87DA-1BC33B8C0C3D}"/>
              </a:ext>
            </a:extLst>
          </p:cNvPr>
          <p:cNvSpPr txBox="1"/>
          <p:nvPr/>
        </p:nvSpPr>
        <p:spPr>
          <a:xfrm>
            <a:off x="7421217" y="2252870"/>
            <a:ext cx="4015408" cy="2031325"/>
          </a:xfrm>
          <a:prstGeom prst="rect">
            <a:avLst/>
          </a:prstGeom>
          <a:noFill/>
        </p:spPr>
        <p:txBody>
          <a:bodyPr wrap="square" rtlCol="0">
            <a:spAutoFit/>
          </a:bodyPr>
          <a:lstStyle/>
          <a:p>
            <a:r>
              <a:rPr lang="en-IN" dirty="0"/>
              <a:t>Most journalists are killed either in crossfire or by murder. </a:t>
            </a:r>
          </a:p>
          <a:p>
            <a:r>
              <a:rPr lang="en-IN" dirty="0"/>
              <a:t>This indicates that there is an intentional effort made to silence journalists rather than them getting killed in dangerous situations like war or conflicts. </a:t>
            </a:r>
          </a:p>
        </p:txBody>
      </p:sp>
    </p:spTree>
    <p:extLst>
      <p:ext uri="{BB962C8B-B14F-4D97-AF65-F5344CB8AC3E}">
        <p14:creationId xmlns:p14="http://schemas.microsoft.com/office/powerpoint/2010/main" val="14526794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a:extLst>
              <a:ext uri="{FF2B5EF4-FFF2-40B4-BE49-F238E27FC236}">
                <a16:creationId xmlns:a16="http://schemas.microsoft.com/office/drawing/2014/main" id="{6A44DDC0-803E-BE33-02C5-E08159E11F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34987" y="622646"/>
            <a:ext cx="6960421" cy="507578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4BF4815C-1462-2463-53EB-C05E6EC57147}"/>
              </a:ext>
            </a:extLst>
          </p:cNvPr>
          <p:cNvSpPr txBox="1"/>
          <p:nvPr/>
        </p:nvSpPr>
        <p:spPr>
          <a:xfrm>
            <a:off x="410816" y="1867878"/>
            <a:ext cx="3710609" cy="2585323"/>
          </a:xfrm>
          <a:prstGeom prst="rect">
            <a:avLst/>
          </a:prstGeom>
          <a:noFill/>
        </p:spPr>
        <p:txBody>
          <a:bodyPr wrap="square" rtlCol="0">
            <a:spAutoFit/>
          </a:bodyPr>
          <a:lstStyle/>
          <a:p>
            <a:r>
              <a:rPr lang="en-US" sz="1800" b="0" i="0" u="none" strike="noStrike" dirty="0">
                <a:solidFill>
                  <a:srgbClr val="000000"/>
                </a:solidFill>
                <a:effectLst/>
                <a:latin typeface="Arial" panose="020B0604020202020204" pitchFamily="34" charset="0"/>
              </a:rPr>
              <a:t>The main cause of death in certain war zones like Iraq and Syria are due to crossfire/combat-related. Reporters having dangerous assignments in Pakistan and India seem to have lost their lives very often. Murder is the most common cause of death for journalists with peaks in Algeria.</a:t>
            </a:r>
            <a:endParaRPr lang="en-IN" dirty="0"/>
          </a:p>
        </p:txBody>
      </p:sp>
    </p:spTree>
    <p:extLst>
      <p:ext uri="{BB962C8B-B14F-4D97-AF65-F5344CB8AC3E}">
        <p14:creationId xmlns:p14="http://schemas.microsoft.com/office/powerpoint/2010/main" val="34251471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4DA18-5ECC-A982-8F0F-97B46B4C8721}"/>
              </a:ext>
            </a:extLst>
          </p:cNvPr>
          <p:cNvSpPr>
            <a:spLocks noGrp="1"/>
          </p:cNvSpPr>
          <p:nvPr>
            <p:ph type="title"/>
          </p:nvPr>
        </p:nvSpPr>
        <p:spPr/>
        <p:txBody>
          <a:bodyPr/>
          <a:lstStyle/>
          <a:p>
            <a:r>
              <a:rPr lang="en-IN" dirty="0"/>
              <a:t>Time Series Analysis</a:t>
            </a:r>
          </a:p>
        </p:txBody>
      </p:sp>
      <p:pic>
        <p:nvPicPr>
          <p:cNvPr id="3" name="Picture 2">
            <a:extLst>
              <a:ext uri="{FF2B5EF4-FFF2-40B4-BE49-F238E27FC236}">
                <a16:creationId xmlns:a16="http://schemas.microsoft.com/office/drawing/2014/main" id="{E3D44C92-A539-39FF-2BD9-A132366EFD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82673" y="1928135"/>
            <a:ext cx="5900945" cy="4144881"/>
          </a:xfrm>
          <a:prstGeom prst="rect">
            <a:avLst/>
          </a:prstGeom>
        </p:spPr>
      </p:pic>
      <p:sp>
        <p:nvSpPr>
          <p:cNvPr id="4" name="TextBox 3">
            <a:extLst>
              <a:ext uri="{FF2B5EF4-FFF2-40B4-BE49-F238E27FC236}">
                <a16:creationId xmlns:a16="http://schemas.microsoft.com/office/drawing/2014/main" id="{2F6821B2-0871-06B5-76F4-01DC20AC7FA6}"/>
              </a:ext>
            </a:extLst>
          </p:cNvPr>
          <p:cNvSpPr txBox="1"/>
          <p:nvPr/>
        </p:nvSpPr>
        <p:spPr>
          <a:xfrm>
            <a:off x="457200" y="2102698"/>
            <a:ext cx="5025473" cy="3693319"/>
          </a:xfrm>
          <a:prstGeom prst="rect">
            <a:avLst/>
          </a:prstGeom>
          <a:noFill/>
        </p:spPr>
        <p:txBody>
          <a:bodyPr wrap="square" rtlCol="0">
            <a:spAutoFit/>
          </a:bodyPr>
          <a:lstStyle/>
          <a:p>
            <a:r>
              <a:rPr lang="en-IN" dirty="0"/>
              <a:t>Journalist killings have gotten more frequent and common since 2004 peaking from 2007-2012.  The reasons for this increase can be: </a:t>
            </a:r>
          </a:p>
          <a:p>
            <a:pPr marL="285750" indent="-285750">
              <a:buFont typeface="Arial" panose="020B0604020202020204" pitchFamily="34" charset="0"/>
              <a:buChar char="•"/>
            </a:pPr>
            <a:r>
              <a:rPr lang="en-IN" dirty="0"/>
              <a:t>An increase in online journalism leading to an increase in the reach of news across the world </a:t>
            </a:r>
          </a:p>
          <a:p>
            <a:pPr marL="285750" indent="-285750">
              <a:buFont typeface="Arial" panose="020B0604020202020204" pitchFamily="34" charset="0"/>
              <a:buChar char="•"/>
            </a:pPr>
            <a:r>
              <a:rPr lang="en-IN" dirty="0"/>
              <a:t>Wars and conflicts in certain regions like Iraq War, Gaza War, Syrian Civil War, etc </a:t>
            </a:r>
          </a:p>
          <a:p>
            <a:pPr marL="285750" indent="-285750">
              <a:buFont typeface="Arial" panose="020B0604020202020204" pitchFamily="34" charset="0"/>
              <a:buChar char="•"/>
            </a:pPr>
            <a:r>
              <a:rPr lang="en-IN" dirty="0"/>
              <a:t>An increase in dangerous assignments in such conflict regions have put investigative journalists in very risky and precarious situations where many of them tend to lose their lives. </a:t>
            </a:r>
          </a:p>
          <a:p>
            <a:endParaRPr lang="en-IN" dirty="0"/>
          </a:p>
        </p:txBody>
      </p:sp>
    </p:spTree>
    <p:extLst>
      <p:ext uri="{BB962C8B-B14F-4D97-AF65-F5344CB8AC3E}">
        <p14:creationId xmlns:p14="http://schemas.microsoft.com/office/powerpoint/2010/main" val="32254036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F4764FD-A86D-0F06-0C10-D8E100B5D9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2925" y="1302855"/>
            <a:ext cx="11106150" cy="3695700"/>
          </a:xfrm>
          <a:prstGeom prst="rect">
            <a:avLst/>
          </a:prstGeom>
        </p:spPr>
      </p:pic>
    </p:spTree>
    <p:extLst>
      <p:ext uri="{BB962C8B-B14F-4D97-AF65-F5344CB8AC3E}">
        <p14:creationId xmlns:p14="http://schemas.microsoft.com/office/powerpoint/2010/main" val="36364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AB90EE9-2033-8835-345E-F306FFA21DF8}"/>
              </a:ext>
            </a:extLst>
          </p:cNvPr>
          <p:cNvSpPr txBox="1"/>
          <p:nvPr/>
        </p:nvSpPr>
        <p:spPr>
          <a:xfrm>
            <a:off x="477079" y="1326588"/>
            <a:ext cx="3644347" cy="3693319"/>
          </a:xfrm>
          <a:prstGeom prst="rect">
            <a:avLst/>
          </a:prstGeom>
          <a:noFill/>
        </p:spPr>
        <p:txBody>
          <a:bodyPr wrap="square">
            <a:spAutoFit/>
          </a:bodyPr>
          <a:lstStyle/>
          <a:p>
            <a:r>
              <a:rPr lang="en-IN" dirty="0"/>
              <a:t>The years with the highest journalists deaths are: </a:t>
            </a:r>
          </a:p>
          <a:p>
            <a:r>
              <a:rPr lang="en-IN" dirty="0"/>
              <a:t>1994    58</a:t>
            </a:r>
          </a:p>
          <a:p>
            <a:r>
              <a:rPr lang="en-IN" dirty="0"/>
              <a:t>2004    60</a:t>
            </a:r>
          </a:p>
          <a:p>
            <a:r>
              <a:rPr lang="en-IN" dirty="0"/>
              <a:t>2006    57</a:t>
            </a:r>
          </a:p>
          <a:p>
            <a:r>
              <a:rPr lang="en-IN" dirty="0"/>
              <a:t>2007    68</a:t>
            </a:r>
          </a:p>
          <a:p>
            <a:r>
              <a:rPr lang="en-IN" dirty="0"/>
              <a:t>2009    70</a:t>
            </a:r>
          </a:p>
          <a:p>
            <a:r>
              <a:rPr lang="en-IN" dirty="0"/>
              <a:t>2012    74</a:t>
            </a:r>
          </a:p>
          <a:p>
            <a:r>
              <a:rPr lang="en-IN" dirty="0"/>
              <a:t>2013    72</a:t>
            </a:r>
          </a:p>
          <a:p>
            <a:r>
              <a:rPr lang="en-IN" dirty="0"/>
              <a:t>2014    56</a:t>
            </a:r>
          </a:p>
          <a:p>
            <a:r>
              <a:rPr lang="en-IN" dirty="0"/>
              <a:t>2015    65</a:t>
            </a:r>
          </a:p>
          <a:p>
            <a:r>
              <a:rPr lang="en-IN" dirty="0"/>
              <a:t>2017    62</a:t>
            </a:r>
          </a:p>
          <a:p>
            <a:r>
              <a:rPr lang="en-IN" dirty="0" err="1"/>
              <a:t>dtype</a:t>
            </a:r>
            <a:r>
              <a:rPr lang="en-IN" dirty="0"/>
              <a:t>: int64 </a:t>
            </a:r>
          </a:p>
        </p:txBody>
      </p:sp>
      <p:pic>
        <p:nvPicPr>
          <p:cNvPr id="7" name="Picture 6">
            <a:extLst>
              <a:ext uri="{FF2B5EF4-FFF2-40B4-BE49-F238E27FC236}">
                <a16:creationId xmlns:a16="http://schemas.microsoft.com/office/drawing/2014/main" id="{9949BBAC-69EB-C8F2-A755-C54C28D2BD7E}"/>
              </a:ext>
            </a:extLst>
          </p:cNvPr>
          <p:cNvPicPr>
            <a:picLocks noChangeAspect="1"/>
          </p:cNvPicPr>
          <p:nvPr/>
        </p:nvPicPr>
        <p:blipFill>
          <a:blip r:embed="rId2"/>
          <a:stretch>
            <a:fillRect/>
          </a:stretch>
        </p:blipFill>
        <p:spPr>
          <a:xfrm>
            <a:off x="3918096" y="717593"/>
            <a:ext cx="7796825" cy="5104762"/>
          </a:xfrm>
          <a:prstGeom prst="rect">
            <a:avLst/>
          </a:prstGeom>
        </p:spPr>
      </p:pic>
    </p:spTree>
    <p:extLst>
      <p:ext uri="{BB962C8B-B14F-4D97-AF65-F5344CB8AC3E}">
        <p14:creationId xmlns:p14="http://schemas.microsoft.com/office/powerpoint/2010/main" val="22966348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0BEAA56-9344-D4B3-2A7E-333F81274BB7}"/>
              </a:ext>
            </a:extLst>
          </p:cNvPr>
          <p:cNvSpPr txBox="1"/>
          <p:nvPr/>
        </p:nvSpPr>
        <p:spPr>
          <a:xfrm>
            <a:off x="4876684" y="388549"/>
            <a:ext cx="2838682" cy="830997"/>
          </a:xfrm>
          <a:prstGeom prst="rect">
            <a:avLst/>
          </a:prstGeom>
          <a:noFill/>
        </p:spPr>
        <p:txBody>
          <a:bodyPr wrap="square" rtlCol="0">
            <a:spAutoFit/>
          </a:bodyPr>
          <a:lstStyle/>
          <a:p>
            <a:pPr algn="ctr"/>
            <a:r>
              <a:rPr lang="en-US" sz="2400" dirty="0"/>
              <a:t>Victim Demographics:</a:t>
            </a:r>
          </a:p>
        </p:txBody>
      </p:sp>
      <p:sp>
        <p:nvSpPr>
          <p:cNvPr id="3" name="TextBox 2">
            <a:extLst>
              <a:ext uri="{FF2B5EF4-FFF2-40B4-BE49-F238E27FC236}">
                <a16:creationId xmlns:a16="http://schemas.microsoft.com/office/drawing/2014/main" id="{34992E94-DAFC-ABAC-0432-B0889ECD2D56}"/>
              </a:ext>
            </a:extLst>
          </p:cNvPr>
          <p:cNvSpPr txBox="1"/>
          <p:nvPr/>
        </p:nvSpPr>
        <p:spPr>
          <a:xfrm>
            <a:off x="785813" y="1614487"/>
            <a:ext cx="4928465" cy="369332"/>
          </a:xfrm>
          <a:prstGeom prst="rect">
            <a:avLst/>
          </a:prstGeom>
          <a:noFill/>
        </p:spPr>
        <p:txBody>
          <a:bodyPr wrap="none" rtlCol="0">
            <a:spAutoFit/>
          </a:bodyPr>
          <a:lstStyle/>
          <a:p>
            <a:r>
              <a:rPr lang="en-US" dirty="0"/>
              <a:t>By sex and if the journalists were local or foreign:</a:t>
            </a:r>
          </a:p>
        </p:txBody>
      </p:sp>
      <p:pic>
        <p:nvPicPr>
          <p:cNvPr id="7" name="Picture 6">
            <a:extLst>
              <a:ext uri="{FF2B5EF4-FFF2-40B4-BE49-F238E27FC236}">
                <a16:creationId xmlns:a16="http://schemas.microsoft.com/office/drawing/2014/main" id="{8AF7E121-E308-C883-B814-BB6ACA3831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5813" y="1983819"/>
            <a:ext cx="4871921" cy="4158957"/>
          </a:xfrm>
          <a:prstGeom prst="rect">
            <a:avLst/>
          </a:prstGeom>
        </p:spPr>
      </p:pic>
      <p:sp>
        <p:nvSpPr>
          <p:cNvPr id="8" name="TextBox 7">
            <a:extLst>
              <a:ext uri="{FF2B5EF4-FFF2-40B4-BE49-F238E27FC236}">
                <a16:creationId xmlns:a16="http://schemas.microsoft.com/office/drawing/2014/main" id="{5141DB0E-1EB8-3D7A-E055-78584780371A}"/>
              </a:ext>
            </a:extLst>
          </p:cNvPr>
          <p:cNvSpPr txBox="1"/>
          <p:nvPr/>
        </p:nvSpPr>
        <p:spPr>
          <a:xfrm>
            <a:off x="7353300" y="1799153"/>
            <a:ext cx="3679090" cy="3416320"/>
          </a:xfrm>
          <a:prstGeom prst="rect">
            <a:avLst/>
          </a:prstGeom>
          <a:noFill/>
        </p:spPr>
        <p:txBody>
          <a:bodyPr wrap="square" rtlCol="0">
            <a:spAutoFit/>
          </a:bodyPr>
          <a:lstStyle/>
          <a:p>
            <a:r>
              <a:rPr lang="en-IN" b="0" i="0" u="none" strike="noStrike" dirty="0">
                <a:solidFill>
                  <a:srgbClr val="111111"/>
                </a:solidFill>
                <a:effectLst/>
                <a:latin typeface="-apple-system"/>
              </a:rPr>
              <a:t>The bar graph depicts the gender and nationality of journalists killed since 1992. It reveals that local male journalists constitute the majority of those killed, indicating a high risk for this group. Foreign male journalists also face dangers, but not to the same extent. Female journalists, both local and foreign, represent a significantly smaller proportion of those killed, possibly due to fewer women in high-risk roles.</a:t>
            </a:r>
            <a:endParaRPr lang="en-US" dirty="0"/>
          </a:p>
        </p:txBody>
      </p:sp>
    </p:spTree>
    <p:extLst>
      <p:ext uri="{BB962C8B-B14F-4D97-AF65-F5344CB8AC3E}">
        <p14:creationId xmlns:p14="http://schemas.microsoft.com/office/powerpoint/2010/main" val="14878543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2A60222-599D-5EAA-7F18-1C1C0C4513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5982" y="585788"/>
            <a:ext cx="4506160" cy="3286124"/>
          </a:xfrm>
          <a:prstGeom prst="rect">
            <a:avLst/>
          </a:prstGeom>
        </p:spPr>
      </p:pic>
      <p:sp>
        <p:nvSpPr>
          <p:cNvPr id="5" name="TextBox 4">
            <a:extLst>
              <a:ext uri="{FF2B5EF4-FFF2-40B4-BE49-F238E27FC236}">
                <a16:creationId xmlns:a16="http://schemas.microsoft.com/office/drawing/2014/main" id="{C8D0526D-E0BC-42E4-8E3A-91534833169F}"/>
              </a:ext>
            </a:extLst>
          </p:cNvPr>
          <p:cNvSpPr txBox="1"/>
          <p:nvPr/>
        </p:nvSpPr>
        <p:spPr>
          <a:xfrm>
            <a:off x="715982" y="4149185"/>
            <a:ext cx="3898807" cy="1754326"/>
          </a:xfrm>
          <a:prstGeom prst="rect">
            <a:avLst/>
          </a:prstGeom>
          <a:noFill/>
        </p:spPr>
        <p:txBody>
          <a:bodyPr wrap="square" rtlCol="0">
            <a:spAutoFit/>
          </a:bodyPr>
          <a:lstStyle/>
          <a:p>
            <a:r>
              <a:rPr lang="en-IN" sz="1200" b="0" i="0" u="none" strike="noStrike" dirty="0">
                <a:solidFill>
                  <a:srgbClr val="111111"/>
                </a:solidFill>
                <a:effectLst/>
                <a:latin typeface="-apple-system"/>
              </a:rPr>
              <a:t>The bar plot provides a stark representation of the risks faced by journalists across different mediums. The highest number of journalists killed were those working in </a:t>
            </a:r>
            <a:r>
              <a:rPr lang="en-IN" sz="1200" b="1" i="0" u="none" strike="noStrike" dirty="0">
                <a:solidFill>
                  <a:srgbClr val="111111"/>
                </a:solidFill>
                <a:effectLst/>
                <a:latin typeface="-apple-system"/>
              </a:rPr>
              <a:t>print media</a:t>
            </a:r>
            <a:r>
              <a:rPr lang="en-IN" sz="1200" b="0" i="0" u="none" strike="noStrike" dirty="0">
                <a:solidFill>
                  <a:srgbClr val="111111"/>
                </a:solidFill>
                <a:effectLst/>
                <a:latin typeface="-apple-system"/>
              </a:rPr>
              <a:t>, indicating that traditional forms of journalism carry significant risks. This is followed by </a:t>
            </a:r>
            <a:r>
              <a:rPr lang="en-IN" sz="1200" b="1" i="0" u="none" strike="noStrike" dirty="0">
                <a:solidFill>
                  <a:srgbClr val="111111"/>
                </a:solidFill>
                <a:effectLst/>
                <a:latin typeface="-apple-system"/>
              </a:rPr>
              <a:t>television</a:t>
            </a:r>
            <a:r>
              <a:rPr lang="en-IN" sz="1200" b="0" i="0" u="none" strike="noStrike" dirty="0">
                <a:solidFill>
                  <a:srgbClr val="111111"/>
                </a:solidFill>
                <a:effectLst/>
                <a:latin typeface="-apple-system"/>
              </a:rPr>
              <a:t> and </a:t>
            </a:r>
            <a:r>
              <a:rPr lang="en-IN" sz="1200" b="1" i="0" u="none" strike="noStrike" dirty="0">
                <a:solidFill>
                  <a:srgbClr val="111111"/>
                </a:solidFill>
                <a:effectLst/>
                <a:latin typeface="-apple-system"/>
              </a:rPr>
              <a:t>radio</a:t>
            </a:r>
            <a:r>
              <a:rPr lang="en-IN" sz="1200" b="0" i="0" u="none" strike="noStrike" dirty="0">
                <a:solidFill>
                  <a:srgbClr val="111111"/>
                </a:solidFill>
                <a:effectLst/>
                <a:latin typeface="-apple-system"/>
              </a:rPr>
              <a:t>, which also have considerable numbers. Interestingly, the </a:t>
            </a:r>
            <a:r>
              <a:rPr lang="en-IN" sz="1200" b="1" i="0" u="none" strike="noStrike" dirty="0">
                <a:solidFill>
                  <a:srgbClr val="111111"/>
                </a:solidFill>
                <a:effectLst/>
                <a:latin typeface="-apple-system"/>
              </a:rPr>
              <a:t>internet media</a:t>
            </a:r>
            <a:r>
              <a:rPr lang="en-IN" sz="1200" b="0" i="0" u="none" strike="noStrike" dirty="0">
                <a:solidFill>
                  <a:srgbClr val="111111"/>
                </a:solidFill>
                <a:effectLst/>
                <a:latin typeface="-apple-system"/>
              </a:rPr>
              <a:t> has the lowest number of journalists killed, suggesting that digital platforms might offer a safer environment for journalists. </a:t>
            </a:r>
            <a:endParaRPr lang="en-US" sz="1200" dirty="0"/>
          </a:p>
        </p:txBody>
      </p:sp>
      <p:pic>
        <p:nvPicPr>
          <p:cNvPr id="7" name="Picture 6">
            <a:extLst>
              <a:ext uri="{FF2B5EF4-FFF2-40B4-BE49-F238E27FC236}">
                <a16:creationId xmlns:a16="http://schemas.microsoft.com/office/drawing/2014/main" id="{377F6826-BB4D-4289-1419-BF63BD1C67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53113" y="585788"/>
            <a:ext cx="4262438" cy="3563397"/>
          </a:xfrm>
          <a:prstGeom prst="rect">
            <a:avLst/>
          </a:prstGeom>
        </p:spPr>
      </p:pic>
      <p:sp>
        <p:nvSpPr>
          <p:cNvPr id="8" name="TextBox 7">
            <a:extLst>
              <a:ext uri="{FF2B5EF4-FFF2-40B4-BE49-F238E27FC236}">
                <a16:creationId xmlns:a16="http://schemas.microsoft.com/office/drawing/2014/main" id="{40AE0B16-8FA0-7DF2-30A0-492677D98648}"/>
              </a:ext>
            </a:extLst>
          </p:cNvPr>
          <p:cNvSpPr txBox="1"/>
          <p:nvPr/>
        </p:nvSpPr>
        <p:spPr>
          <a:xfrm>
            <a:off x="5853113" y="4241518"/>
            <a:ext cx="3219450" cy="1569660"/>
          </a:xfrm>
          <a:prstGeom prst="rect">
            <a:avLst/>
          </a:prstGeom>
          <a:noFill/>
        </p:spPr>
        <p:txBody>
          <a:bodyPr wrap="square" rtlCol="0">
            <a:spAutoFit/>
          </a:bodyPr>
          <a:lstStyle/>
          <a:p>
            <a:r>
              <a:rPr lang="en-IN" sz="1200" b="0" i="0" u="none" strike="noStrike" dirty="0">
                <a:solidFill>
                  <a:srgbClr val="111111"/>
                </a:solidFill>
                <a:effectLst/>
                <a:latin typeface="-apple-system"/>
              </a:rPr>
              <a:t>The highest number of fatalities are among </a:t>
            </a:r>
            <a:r>
              <a:rPr lang="en-IN" sz="1200" b="1" i="0" u="none" strike="noStrike" dirty="0">
                <a:solidFill>
                  <a:srgbClr val="111111"/>
                </a:solidFill>
                <a:effectLst/>
                <a:latin typeface="-apple-system"/>
              </a:rPr>
              <a:t>Broadcast Reporters</a:t>
            </a:r>
            <a:r>
              <a:rPr lang="en-IN" sz="1200" b="0" i="0" u="none" strike="noStrike" dirty="0">
                <a:solidFill>
                  <a:srgbClr val="111111"/>
                </a:solidFill>
                <a:effectLst/>
                <a:latin typeface="-apple-system"/>
              </a:rPr>
              <a:t>, highlighting the dangers faced by those who report news live from the field. This is followed by </a:t>
            </a:r>
            <a:r>
              <a:rPr lang="en-IN" sz="1200" b="1" i="0" u="none" strike="noStrike" dirty="0">
                <a:solidFill>
                  <a:srgbClr val="111111"/>
                </a:solidFill>
                <a:effectLst/>
                <a:latin typeface="-apple-system"/>
              </a:rPr>
              <a:t>Columnists/Commentators</a:t>
            </a:r>
            <a:r>
              <a:rPr lang="en-IN" sz="1200" b="0" i="0" u="none" strike="noStrike" dirty="0">
                <a:solidFill>
                  <a:srgbClr val="111111"/>
                </a:solidFill>
                <a:effectLst/>
                <a:latin typeface="-apple-system"/>
              </a:rPr>
              <a:t> and </a:t>
            </a:r>
            <a:r>
              <a:rPr lang="en-IN" sz="1200" b="1" i="0" u="none" strike="noStrike" dirty="0">
                <a:solidFill>
                  <a:srgbClr val="111111"/>
                </a:solidFill>
                <a:effectLst/>
                <a:latin typeface="-apple-system"/>
              </a:rPr>
              <a:t>Editors</a:t>
            </a:r>
            <a:r>
              <a:rPr lang="en-IN" sz="1200" b="0" i="0" u="none" strike="noStrike" dirty="0">
                <a:solidFill>
                  <a:srgbClr val="111111"/>
                </a:solidFill>
                <a:effectLst/>
                <a:latin typeface="-apple-system"/>
              </a:rPr>
              <a:t>, indicating that those involved in the production and dissemination of news content are also at significant risk.</a:t>
            </a:r>
            <a:endParaRPr lang="en-US" sz="1200" dirty="0"/>
          </a:p>
        </p:txBody>
      </p:sp>
    </p:spTree>
    <p:extLst>
      <p:ext uri="{BB962C8B-B14F-4D97-AF65-F5344CB8AC3E}">
        <p14:creationId xmlns:p14="http://schemas.microsoft.com/office/powerpoint/2010/main" val="24669034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69A2CEB-6721-EF9F-6727-B81CE5C953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0125" y="1489294"/>
            <a:ext cx="4667753" cy="3995443"/>
          </a:xfrm>
          <a:prstGeom prst="rect">
            <a:avLst/>
          </a:prstGeom>
        </p:spPr>
      </p:pic>
      <p:sp>
        <p:nvSpPr>
          <p:cNvPr id="7" name="TextBox 6">
            <a:extLst>
              <a:ext uri="{FF2B5EF4-FFF2-40B4-BE49-F238E27FC236}">
                <a16:creationId xmlns:a16="http://schemas.microsoft.com/office/drawing/2014/main" id="{F00097E0-E0A1-4828-1849-2597C5DE86B3}"/>
              </a:ext>
            </a:extLst>
          </p:cNvPr>
          <p:cNvSpPr txBox="1"/>
          <p:nvPr/>
        </p:nvSpPr>
        <p:spPr>
          <a:xfrm>
            <a:off x="1000125" y="714375"/>
            <a:ext cx="2686050" cy="523220"/>
          </a:xfrm>
          <a:prstGeom prst="rect">
            <a:avLst/>
          </a:prstGeom>
          <a:noFill/>
        </p:spPr>
        <p:txBody>
          <a:bodyPr wrap="square" rtlCol="0">
            <a:spAutoFit/>
          </a:bodyPr>
          <a:lstStyle/>
          <a:p>
            <a:r>
              <a:rPr lang="en-US" sz="2800" dirty="0"/>
              <a:t>Source of Fire: </a:t>
            </a:r>
          </a:p>
        </p:txBody>
      </p:sp>
    </p:spTree>
    <p:extLst>
      <p:ext uri="{BB962C8B-B14F-4D97-AF65-F5344CB8AC3E}">
        <p14:creationId xmlns:p14="http://schemas.microsoft.com/office/powerpoint/2010/main" val="17428761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297A4DF-5A13-D7EC-B48F-47DA8AED3527}"/>
              </a:ext>
            </a:extLst>
          </p:cNvPr>
          <p:cNvSpPr txBox="1"/>
          <p:nvPr/>
        </p:nvSpPr>
        <p:spPr>
          <a:xfrm>
            <a:off x="2210769" y="857251"/>
            <a:ext cx="7770461" cy="369332"/>
          </a:xfrm>
          <a:prstGeom prst="rect">
            <a:avLst/>
          </a:prstGeom>
          <a:noFill/>
        </p:spPr>
        <p:txBody>
          <a:bodyPr wrap="none" rtlCol="0">
            <a:spAutoFit/>
          </a:bodyPr>
          <a:lstStyle/>
          <a:p>
            <a:r>
              <a:rPr lang="en-US" dirty="0"/>
              <a:t>Additional factors: Threatened, Impunity for Murder, Held Captive and Tortured:</a:t>
            </a:r>
          </a:p>
        </p:txBody>
      </p:sp>
      <p:pic>
        <p:nvPicPr>
          <p:cNvPr id="4" name="Picture 3">
            <a:extLst>
              <a:ext uri="{FF2B5EF4-FFF2-40B4-BE49-F238E27FC236}">
                <a16:creationId xmlns:a16="http://schemas.microsoft.com/office/drawing/2014/main" id="{F585C5C7-9077-32A2-C4DE-E7C5F5857F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5726" y="1979133"/>
            <a:ext cx="3751492" cy="3127374"/>
          </a:xfrm>
          <a:prstGeom prst="rect">
            <a:avLst/>
          </a:prstGeom>
        </p:spPr>
      </p:pic>
      <p:pic>
        <p:nvPicPr>
          <p:cNvPr id="6" name="Picture 5">
            <a:extLst>
              <a:ext uri="{FF2B5EF4-FFF2-40B4-BE49-F238E27FC236}">
                <a16:creationId xmlns:a16="http://schemas.microsoft.com/office/drawing/2014/main" id="{7266499E-7A12-6C98-3E56-C308945591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84857" y="2092953"/>
            <a:ext cx="3751492" cy="2899734"/>
          </a:xfrm>
          <a:prstGeom prst="rect">
            <a:avLst/>
          </a:prstGeom>
        </p:spPr>
      </p:pic>
      <p:sp>
        <p:nvSpPr>
          <p:cNvPr id="7" name="TextBox 6">
            <a:extLst>
              <a:ext uri="{FF2B5EF4-FFF2-40B4-BE49-F238E27FC236}">
                <a16:creationId xmlns:a16="http://schemas.microsoft.com/office/drawing/2014/main" id="{49181DB7-A814-FF5C-0663-DB22DF5A4630}"/>
              </a:ext>
            </a:extLst>
          </p:cNvPr>
          <p:cNvSpPr txBox="1"/>
          <p:nvPr/>
        </p:nvSpPr>
        <p:spPr>
          <a:xfrm>
            <a:off x="2583281" y="5235095"/>
            <a:ext cx="1296381" cy="369332"/>
          </a:xfrm>
          <a:prstGeom prst="rect">
            <a:avLst/>
          </a:prstGeom>
          <a:noFill/>
        </p:spPr>
        <p:txBody>
          <a:bodyPr wrap="none" rtlCol="0">
            <a:spAutoFit/>
          </a:bodyPr>
          <a:lstStyle/>
          <a:p>
            <a:r>
              <a:rPr lang="en-US" dirty="0"/>
              <a:t>Threatened</a:t>
            </a:r>
          </a:p>
        </p:txBody>
      </p:sp>
      <p:sp>
        <p:nvSpPr>
          <p:cNvPr id="8" name="TextBox 7">
            <a:extLst>
              <a:ext uri="{FF2B5EF4-FFF2-40B4-BE49-F238E27FC236}">
                <a16:creationId xmlns:a16="http://schemas.microsoft.com/office/drawing/2014/main" id="{3A8392B8-F64A-99D9-F41E-4D2E318EEAC3}"/>
              </a:ext>
            </a:extLst>
          </p:cNvPr>
          <p:cNvSpPr txBox="1"/>
          <p:nvPr/>
        </p:nvSpPr>
        <p:spPr>
          <a:xfrm>
            <a:off x="8960245" y="5138809"/>
            <a:ext cx="1020985" cy="369332"/>
          </a:xfrm>
          <a:prstGeom prst="rect">
            <a:avLst/>
          </a:prstGeom>
          <a:noFill/>
        </p:spPr>
        <p:txBody>
          <a:bodyPr wrap="none" rtlCol="0">
            <a:spAutoFit/>
          </a:bodyPr>
          <a:lstStyle/>
          <a:p>
            <a:r>
              <a:rPr lang="en-US" dirty="0"/>
              <a:t>Impunity</a:t>
            </a:r>
          </a:p>
        </p:txBody>
      </p:sp>
    </p:spTree>
    <p:extLst>
      <p:ext uri="{BB962C8B-B14F-4D97-AF65-F5344CB8AC3E}">
        <p14:creationId xmlns:p14="http://schemas.microsoft.com/office/powerpoint/2010/main" val="39558547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B109813-AB22-A237-D0E2-0706CB48AB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3903" y="1228725"/>
            <a:ext cx="4712097" cy="4040187"/>
          </a:xfrm>
          <a:prstGeom prst="rect">
            <a:avLst/>
          </a:prstGeom>
        </p:spPr>
      </p:pic>
      <p:pic>
        <p:nvPicPr>
          <p:cNvPr id="5" name="Picture 4">
            <a:extLst>
              <a:ext uri="{FF2B5EF4-FFF2-40B4-BE49-F238E27FC236}">
                <a16:creationId xmlns:a16="http://schemas.microsoft.com/office/drawing/2014/main" id="{69985595-6F51-66C2-EE63-A5DD50AD63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6594" y="1228725"/>
            <a:ext cx="4971186" cy="4040187"/>
          </a:xfrm>
          <a:prstGeom prst="rect">
            <a:avLst/>
          </a:prstGeom>
        </p:spPr>
      </p:pic>
      <p:sp>
        <p:nvSpPr>
          <p:cNvPr id="6" name="TextBox 5">
            <a:extLst>
              <a:ext uri="{FF2B5EF4-FFF2-40B4-BE49-F238E27FC236}">
                <a16:creationId xmlns:a16="http://schemas.microsoft.com/office/drawing/2014/main" id="{A4E4134C-65C6-08DD-CB00-1BCDE91053BD}"/>
              </a:ext>
            </a:extLst>
          </p:cNvPr>
          <p:cNvSpPr txBox="1"/>
          <p:nvPr/>
        </p:nvSpPr>
        <p:spPr>
          <a:xfrm>
            <a:off x="3114675" y="5444609"/>
            <a:ext cx="1001556" cy="369332"/>
          </a:xfrm>
          <a:prstGeom prst="rect">
            <a:avLst/>
          </a:prstGeom>
          <a:noFill/>
        </p:spPr>
        <p:txBody>
          <a:bodyPr wrap="none" rtlCol="0">
            <a:spAutoFit/>
          </a:bodyPr>
          <a:lstStyle/>
          <a:p>
            <a:r>
              <a:rPr lang="en-US" dirty="0"/>
              <a:t>Tortured</a:t>
            </a:r>
          </a:p>
        </p:txBody>
      </p:sp>
      <p:sp>
        <p:nvSpPr>
          <p:cNvPr id="7" name="TextBox 6">
            <a:extLst>
              <a:ext uri="{FF2B5EF4-FFF2-40B4-BE49-F238E27FC236}">
                <a16:creationId xmlns:a16="http://schemas.microsoft.com/office/drawing/2014/main" id="{BD3124DE-356A-F01E-8EC6-3A798EC57CFA}"/>
              </a:ext>
            </a:extLst>
          </p:cNvPr>
          <p:cNvSpPr txBox="1"/>
          <p:nvPr/>
        </p:nvSpPr>
        <p:spPr>
          <a:xfrm>
            <a:off x="7972425" y="5444609"/>
            <a:ext cx="1539524" cy="369332"/>
          </a:xfrm>
          <a:prstGeom prst="rect">
            <a:avLst/>
          </a:prstGeom>
          <a:noFill/>
        </p:spPr>
        <p:txBody>
          <a:bodyPr wrap="none" rtlCol="0">
            <a:spAutoFit/>
          </a:bodyPr>
          <a:lstStyle/>
          <a:p>
            <a:r>
              <a:rPr lang="en-US" dirty="0"/>
              <a:t>Taken Captive</a:t>
            </a:r>
          </a:p>
        </p:txBody>
      </p:sp>
    </p:spTree>
    <p:extLst>
      <p:ext uri="{BB962C8B-B14F-4D97-AF65-F5344CB8AC3E}">
        <p14:creationId xmlns:p14="http://schemas.microsoft.com/office/powerpoint/2010/main" val="38741418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FE917E-880D-CDCA-8BE6-39C3A61486D0}"/>
              </a:ext>
            </a:extLst>
          </p:cNvPr>
          <p:cNvSpPr>
            <a:spLocks noGrp="1"/>
          </p:cNvSpPr>
          <p:nvPr>
            <p:ph type="title"/>
          </p:nvPr>
        </p:nvSpPr>
        <p:spPr/>
        <p:txBody>
          <a:bodyPr/>
          <a:lstStyle/>
          <a:p>
            <a:r>
              <a:rPr lang="en-IN" dirty="0"/>
              <a:t>Introduction </a:t>
            </a:r>
          </a:p>
        </p:txBody>
      </p:sp>
      <p:sp>
        <p:nvSpPr>
          <p:cNvPr id="3" name="Content Placeholder 2">
            <a:extLst>
              <a:ext uri="{FF2B5EF4-FFF2-40B4-BE49-F238E27FC236}">
                <a16:creationId xmlns:a16="http://schemas.microsoft.com/office/drawing/2014/main" id="{930287AC-4F3B-99D4-8F02-E8C9C3F05F0A}"/>
              </a:ext>
            </a:extLst>
          </p:cNvPr>
          <p:cNvSpPr>
            <a:spLocks noGrp="1"/>
          </p:cNvSpPr>
          <p:nvPr>
            <p:ph idx="1"/>
          </p:nvPr>
        </p:nvSpPr>
        <p:spPr/>
        <p:txBody>
          <a:bodyPr>
            <a:normAutofit lnSpcReduction="10000"/>
          </a:bodyPr>
          <a:lstStyle/>
          <a:p>
            <a:pPr>
              <a:spcBef>
                <a:spcPts val="0"/>
              </a:spcBef>
              <a:spcAft>
                <a:spcPts val="0"/>
              </a:spcAft>
            </a:pPr>
            <a:r>
              <a:rPr lang="en-US" sz="1800" b="0" i="0" u="none" strike="noStrike" dirty="0">
                <a:solidFill>
                  <a:srgbClr val="000000"/>
                </a:solidFill>
                <a:effectLst/>
              </a:rPr>
              <a:t>The state of press freedom serves as a parameter to check the health of democracies and human rights. Unfortunately, journalists are often caught up in the crossfire between the truth and forces that seek to suppress it. The Committee to Protect Journalists (CPJ) has been meticulously documenting the tragedies and the fatalities faced by journalists since 1992. </a:t>
            </a:r>
            <a:br>
              <a:rPr lang="en-US" b="0" dirty="0">
                <a:effectLst/>
              </a:rPr>
            </a:br>
            <a:br>
              <a:rPr lang="en-US" b="0" dirty="0">
                <a:effectLst/>
              </a:rPr>
            </a:br>
            <a:r>
              <a:rPr lang="en-US" sz="1800" b="0" i="0" u="none" strike="noStrike" dirty="0">
                <a:solidFill>
                  <a:srgbClr val="000000"/>
                </a:solidFill>
                <a:effectLst/>
              </a:rPr>
              <a:t>The dataset provided by the CPJ documents the circumstances surrounding journalist deaths and providing a raw account of the dangers inherent in the profession of  investigative journalism since 1992. Through EDA using Python, we </a:t>
            </a:r>
            <a:r>
              <a:rPr lang="en-US" sz="1800" dirty="0">
                <a:solidFill>
                  <a:srgbClr val="000000"/>
                </a:solidFill>
              </a:rPr>
              <a:t>have </a:t>
            </a:r>
            <a:r>
              <a:rPr lang="en-US" sz="1800" b="0" i="0" u="none" strike="noStrike" dirty="0">
                <a:solidFill>
                  <a:srgbClr val="000000"/>
                </a:solidFill>
                <a:effectLst/>
              </a:rPr>
              <a:t>extracted meaningful insights and identified trends to contribute to a deeper understanding of the risks journalists face in different regions and under varied circumstances.</a:t>
            </a:r>
            <a:endParaRPr lang="en-US" b="0" dirty="0">
              <a:effectLst/>
            </a:endParaRPr>
          </a:p>
          <a:p>
            <a:br>
              <a:rPr lang="en-US" dirty="0"/>
            </a:br>
            <a:endParaRPr lang="en-IN" dirty="0"/>
          </a:p>
        </p:txBody>
      </p:sp>
    </p:spTree>
    <p:extLst>
      <p:ext uri="{BB962C8B-B14F-4D97-AF65-F5344CB8AC3E}">
        <p14:creationId xmlns:p14="http://schemas.microsoft.com/office/powerpoint/2010/main" val="21036247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F1E3443-A69F-AD4D-1F65-F79EDABA15AA}"/>
              </a:ext>
            </a:extLst>
          </p:cNvPr>
          <p:cNvSpPr txBox="1"/>
          <p:nvPr/>
        </p:nvSpPr>
        <p:spPr>
          <a:xfrm>
            <a:off x="828675" y="814388"/>
            <a:ext cx="4178067" cy="369332"/>
          </a:xfrm>
          <a:prstGeom prst="rect">
            <a:avLst/>
          </a:prstGeom>
          <a:noFill/>
        </p:spPr>
        <p:txBody>
          <a:bodyPr wrap="none" rtlCol="0">
            <a:spAutoFit/>
          </a:bodyPr>
          <a:lstStyle/>
          <a:p>
            <a:r>
              <a:rPr lang="en-US" dirty="0"/>
              <a:t>Information about threatened journalists:</a:t>
            </a:r>
          </a:p>
        </p:txBody>
      </p:sp>
      <p:pic>
        <p:nvPicPr>
          <p:cNvPr id="5" name="Picture 4">
            <a:extLst>
              <a:ext uri="{FF2B5EF4-FFF2-40B4-BE49-F238E27FC236}">
                <a16:creationId xmlns:a16="http://schemas.microsoft.com/office/drawing/2014/main" id="{839F545B-B798-92EE-DE7F-9D57ECD5FB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9953" y="1328738"/>
            <a:ext cx="4126889" cy="3461262"/>
          </a:xfrm>
          <a:prstGeom prst="rect">
            <a:avLst/>
          </a:prstGeom>
        </p:spPr>
      </p:pic>
      <p:pic>
        <p:nvPicPr>
          <p:cNvPr id="7" name="Picture 6">
            <a:extLst>
              <a:ext uri="{FF2B5EF4-FFF2-40B4-BE49-F238E27FC236}">
                <a16:creationId xmlns:a16="http://schemas.microsoft.com/office/drawing/2014/main" id="{51E475BC-9FB9-D70F-AA9F-58B8BEF380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85160" y="1215623"/>
            <a:ext cx="4301890" cy="3843860"/>
          </a:xfrm>
          <a:prstGeom prst="rect">
            <a:avLst/>
          </a:prstGeom>
        </p:spPr>
      </p:pic>
    </p:spTree>
    <p:extLst>
      <p:ext uri="{BB962C8B-B14F-4D97-AF65-F5344CB8AC3E}">
        <p14:creationId xmlns:p14="http://schemas.microsoft.com/office/powerpoint/2010/main" val="26123999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FB62115-769A-20F3-A622-45FCFE1EF972}"/>
              </a:ext>
            </a:extLst>
          </p:cNvPr>
          <p:cNvSpPr txBox="1"/>
          <p:nvPr/>
        </p:nvSpPr>
        <p:spPr>
          <a:xfrm>
            <a:off x="751397" y="757237"/>
            <a:ext cx="5501186" cy="369332"/>
          </a:xfrm>
          <a:prstGeom prst="rect">
            <a:avLst/>
          </a:prstGeom>
          <a:noFill/>
        </p:spPr>
        <p:txBody>
          <a:bodyPr wrap="none" rtlCol="0">
            <a:spAutoFit/>
          </a:bodyPr>
          <a:lstStyle/>
          <a:p>
            <a:r>
              <a:rPr lang="en-US" dirty="0"/>
              <a:t>Information about Impunity granted for assassinations:</a:t>
            </a:r>
          </a:p>
        </p:txBody>
      </p:sp>
      <p:pic>
        <p:nvPicPr>
          <p:cNvPr id="4" name="Picture 3">
            <a:extLst>
              <a:ext uri="{FF2B5EF4-FFF2-40B4-BE49-F238E27FC236}">
                <a16:creationId xmlns:a16="http://schemas.microsoft.com/office/drawing/2014/main" id="{92CB0779-FEFF-A9B2-0E56-8E73F1174C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3763" y="1343024"/>
            <a:ext cx="4373956" cy="3940175"/>
          </a:xfrm>
          <a:prstGeom prst="rect">
            <a:avLst/>
          </a:prstGeom>
        </p:spPr>
      </p:pic>
      <p:pic>
        <p:nvPicPr>
          <p:cNvPr id="6" name="Picture 5">
            <a:extLst>
              <a:ext uri="{FF2B5EF4-FFF2-40B4-BE49-F238E27FC236}">
                <a16:creationId xmlns:a16="http://schemas.microsoft.com/office/drawing/2014/main" id="{639B85ED-86F0-F53F-A816-A72D55E4A3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86538" y="1343024"/>
            <a:ext cx="4373957" cy="3778316"/>
          </a:xfrm>
          <a:prstGeom prst="rect">
            <a:avLst/>
          </a:prstGeom>
        </p:spPr>
      </p:pic>
    </p:spTree>
    <p:extLst>
      <p:ext uri="{BB962C8B-B14F-4D97-AF65-F5344CB8AC3E}">
        <p14:creationId xmlns:p14="http://schemas.microsoft.com/office/powerpoint/2010/main" val="12139016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62EA6EF-69DF-4107-2A64-71C8BDEABC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7376" y="527290"/>
            <a:ext cx="7030699" cy="5803419"/>
          </a:xfrm>
          <a:prstGeom prst="rect">
            <a:avLst/>
          </a:prstGeom>
        </p:spPr>
      </p:pic>
    </p:spTree>
    <p:extLst>
      <p:ext uri="{BB962C8B-B14F-4D97-AF65-F5344CB8AC3E}">
        <p14:creationId xmlns:p14="http://schemas.microsoft.com/office/powerpoint/2010/main" val="23470274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BC6BD6A-2CDC-6555-0C7D-030E744A02A9}"/>
              </a:ext>
            </a:extLst>
          </p:cNvPr>
          <p:cNvSpPr txBox="1"/>
          <p:nvPr/>
        </p:nvSpPr>
        <p:spPr>
          <a:xfrm>
            <a:off x="857250" y="728663"/>
            <a:ext cx="4285981" cy="369332"/>
          </a:xfrm>
          <a:prstGeom prst="rect">
            <a:avLst/>
          </a:prstGeom>
          <a:noFill/>
        </p:spPr>
        <p:txBody>
          <a:bodyPr wrap="none" rtlCol="0">
            <a:spAutoFit/>
          </a:bodyPr>
          <a:lstStyle/>
          <a:p>
            <a:r>
              <a:rPr lang="en-US" dirty="0"/>
              <a:t>Information about journalists held captive:</a:t>
            </a:r>
          </a:p>
        </p:txBody>
      </p:sp>
      <p:pic>
        <p:nvPicPr>
          <p:cNvPr id="8" name="Picture 7">
            <a:extLst>
              <a:ext uri="{FF2B5EF4-FFF2-40B4-BE49-F238E27FC236}">
                <a16:creationId xmlns:a16="http://schemas.microsoft.com/office/drawing/2014/main" id="{3BB48ADE-F3C9-E5C3-F4DF-FD648A4991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6120" y="1170569"/>
            <a:ext cx="4997522" cy="3825264"/>
          </a:xfrm>
          <a:prstGeom prst="rect">
            <a:avLst/>
          </a:prstGeom>
        </p:spPr>
      </p:pic>
      <p:pic>
        <p:nvPicPr>
          <p:cNvPr id="10" name="Picture 9">
            <a:extLst>
              <a:ext uri="{FF2B5EF4-FFF2-40B4-BE49-F238E27FC236}">
                <a16:creationId xmlns:a16="http://schemas.microsoft.com/office/drawing/2014/main" id="{CC1CEA85-E014-7905-94C4-F3616D0043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53174" y="1097995"/>
            <a:ext cx="4747367" cy="3897838"/>
          </a:xfrm>
          <a:prstGeom prst="rect">
            <a:avLst/>
          </a:prstGeom>
        </p:spPr>
      </p:pic>
    </p:spTree>
    <p:extLst>
      <p:ext uri="{BB962C8B-B14F-4D97-AF65-F5344CB8AC3E}">
        <p14:creationId xmlns:p14="http://schemas.microsoft.com/office/powerpoint/2010/main" val="13442087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409947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A4488-0FFA-C58E-9CB8-92F9E735908B}"/>
              </a:ext>
            </a:extLst>
          </p:cNvPr>
          <p:cNvSpPr>
            <a:spLocks noGrp="1"/>
          </p:cNvSpPr>
          <p:nvPr>
            <p:ph type="title"/>
          </p:nvPr>
        </p:nvSpPr>
        <p:spPr/>
        <p:txBody>
          <a:bodyPr/>
          <a:lstStyle/>
          <a:p>
            <a:r>
              <a:rPr lang="en-IN" dirty="0"/>
              <a:t>Objectives</a:t>
            </a:r>
          </a:p>
        </p:txBody>
      </p:sp>
      <p:sp>
        <p:nvSpPr>
          <p:cNvPr id="3" name="Content Placeholder 2">
            <a:extLst>
              <a:ext uri="{FF2B5EF4-FFF2-40B4-BE49-F238E27FC236}">
                <a16:creationId xmlns:a16="http://schemas.microsoft.com/office/drawing/2014/main" id="{078BB686-1788-27BA-EB00-5CAA69B77B7C}"/>
              </a:ext>
            </a:extLst>
          </p:cNvPr>
          <p:cNvSpPr>
            <a:spLocks noGrp="1"/>
          </p:cNvSpPr>
          <p:nvPr>
            <p:ph idx="1"/>
          </p:nvPr>
        </p:nvSpPr>
        <p:spPr/>
        <p:txBody>
          <a:bodyPr/>
          <a:lstStyle/>
          <a:p>
            <a:pPr>
              <a:buFont typeface="Wingdings" panose="05000000000000000000" pitchFamily="2" charset="2"/>
              <a:buChar char="q"/>
            </a:pPr>
            <a:r>
              <a:rPr lang="en-US" dirty="0">
                <a:cs typeface="Arial" panose="020B0604020202020204" pitchFamily="34" charset="0"/>
              </a:rPr>
              <a:t>To identify the statistical features of the chosen dataset </a:t>
            </a:r>
          </a:p>
          <a:p>
            <a:pPr>
              <a:buFont typeface="Wingdings" panose="05000000000000000000" pitchFamily="2" charset="2"/>
              <a:buChar char="q"/>
            </a:pPr>
            <a:r>
              <a:rPr lang="en-US" dirty="0">
                <a:cs typeface="Arial" panose="020B0604020202020204" pitchFamily="34" charset="0"/>
              </a:rPr>
              <a:t>To find patterns and trends in the dataset and derive insights and conclusions on relevant topics</a:t>
            </a:r>
          </a:p>
          <a:p>
            <a:pPr>
              <a:buFont typeface="Wingdings" panose="05000000000000000000" pitchFamily="2" charset="2"/>
              <a:buChar char="q"/>
            </a:pPr>
            <a:r>
              <a:rPr lang="en-US" dirty="0">
                <a:cs typeface="Arial" panose="020B0604020202020204" pitchFamily="34" charset="0"/>
              </a:rPr>
              <a:t>To perform EDA using methods of libraries like pandas and matplotlib of python as learnt in class </a:t>
            </a:r>
          </a:p>
          <a:p>
            <a:endParaRPr lang="en-IN" b="1" dirty="0"/>
          </a:p>
        </p:txBody>
      </p:sp>
    </p:spTree>
    <p:extLst>
      <p:ext uri="{BB962C8B-B14F-4D97-AF65-F5344CB8AC3E}">
        <p14:creationId xmlns:p14="http://schemas.microsoft.com/office/powerpoint/2010/main" val="4778521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011E02-94EF-C702-66A0-517896E0A1DC}"/>
              </a:ext>
            </a:extLst>
          </p:cNvPr>
          <p:cNvSpPr>
            <a:spLocks noGrp="1"/>
          </p:cNvSpPr>
          <p:nvPr>
            <p:ph type="title"/>
          </p:nvPr>
        </p:nvSpPr>
        <p:spPr/>
        <p:txBody>
          <a:bodyPr/>
          <a:lstStyle/>
          <a:p>
            <a:r>
              <a:rPr lang="en-IN" sz="4800" b="0" i="0" u="none" strike="noStrike" dirty="0">
                <a:solidFill>
                  <a:srgbClr val="434343"/>
                </a:solidFill>
                <a:effectLst/>
                <a:latin typeface="Arial" panose="020B0604020202020204" pitchFamily="34" charset="0"/>
              </a:rPr>
              <a:t>Dataset Description</a:t>
            </a:r>
            <a:endParaRPr lang="en-IN" dirty="0"/>
          </a:p>
        </p:txBody>
      </p:sp>
      <p:sp>
        <p:nvSpPr>
          <p:cNvPr id="3" name="Content Placeholder 2">
            <a:extLst>
              <a:ext uri="{FF2B5EF4-FFF2-40B4-BE49-F238E27FC236}">
                <a16:creationId xmlns:a16="http://schemas.microsoft.com/office/drawing/2014/main" id="{98F2E2D2-8F3E-5623-D061-A20E45139AC5}"/>
              </a:ext>
            </a:extLst>
          </p:cNvPr>
          <p:cNvSpPr>
            <a:spLocks noGrp="1"/>
          </p:cNvSpPr>
          <p:nvPr>
            <p:ph idx="1"/>
          </p:nvPr>
        </p:nvSpPr>
        <p:spPr>
          <a:xfrm>
            <a:off x="1097280" y="2055192"/>
            <a:ext cx="5210755" cy="3760891"/>
          </a:xfrm>
        </p:spPr>
        <p:txBody>
          <a:bodyPr>
            <a:noAutofit/>
          </a:bodyPr>
          <a:lstStyle/>
          <a:p>
            <a:pPr rtl="0">
              <a:spcBef>
                <a:spcPts val="0"/>
              </a:spcBef>
              <a:spcAft>
                <a:spcPts val="0"/>
              </a:spcAft>
            </a:pPr>
            <a:r>
              <a:rPr lang="en-IN" sz="2000" b="0" dirty="0">
                <a:effectLst/>
                <a:cs typeface="Arial" panose="020B0604020202020204" pitchFamily="34" charset="0"/>
              </a:rPr>
              <a:t>Dimensions of the CPJ Dataset:  (1253, 17)</a:t>
            </a:r>
          </a:p>
          <a:p>
            <a:pPr rtl="0">
              <a:spcBef>
                <a:spcPts val="0"/>
              </a:spcBef>
              <a:spcAft>
                <a:spcPts val="0"/>
              </a:spcAft>
            </a:pPr>
            <a:r>
              <a:rPr lang="en-IN" sz="2000" b="0" dirty="0">
                <a:effectLst/>
                <a:cs typeface="Arial" panose="020B0604020202020204" pitchFamily="34" charset="0"/>
              </a:rPr>
              <a:t>Size of the CPJ Dataset:  21301</a:t>
            </a:r>
            <a:br>
              <a:rPr lang="en-IN" sz="2000" b="0" dirty="0">
                <a:effectLst/>
                <a:latin typeface="Arial" panose="020B0604020202020204" pitchFamily="34" charset="0"/>
                <a:cs typeface="Arial" panose="020B0604020202020204" pitchFamily="34" charset="0"/>
              </a:rPr>
            </a:br>
            <a:endParaRPr lang="en-IN" sz="2000"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1153ABAF-34CD-574F-23EC-EF02449A6FCD}"/>
              </a:ext>
            </a:extLst>
          </p:cNvPr>
          <p:cNvSpPr txBox="1"/>
          <p:nvPr/>
        </p:nvSpPr>
        <p:spPr>
          <a:xfrm>
            <a:off x="1881809" y="3008079"/>
            <a:ext cx="4969565" cy="2492990"/>
          </a:xfrm>
          <a:prstGeom prst="rect">
            <a:avLst/>
          </a:prstGeom>
          <a:noFill/>
        </p:spPr>
        <p:txBody>
          <a:bodyPr wrap="square" rtlCol="0">
            <a:spAutoFit/>
          </a:bodyPr>
          <a:lstStyle/>
          <a:p>
            <a:pPr rtl="0">
              <a:spcBef>
                <a:spcPts val="0"/>
              </a:spcBef>
              <a:spcAft>
                <a:spcPts val="0"/>
              </a:spcAft>
            </a:pPr>
            <a:r>
              <a:rPr lang="en-IN" sz="1300" b="0" dirty="0">
                <a:effectLst/>
                <a:latin typeface="Arial" panose="020B0604020202020204" pitchFamily="34" charset="0"/>
                <a:cs typeface="Arial" panose="020B0604020202020204" pitchFamily="34" charset="0"/>
              </a:rPr>
              <a:t>Data columns (total 17 columns):</a:t>
            </a:r>
          </a:p>
          <a:p>
            <a:pPr rtl="0">
              <a:spcBef>
                <a:spcPts val="0"/>
              </a:spcBef>
              <a:spcAft>
                <a:spcPts val="0"/>
              </a:spcAft>
            </a:pPr>
            <a:r>
              <a:rPr lang="en-IN" sz="1300" b="0" dirty="0">
                <a:effectLst/>
                <a:latin typeface="Arial" panose="020B0604020202020204" pitchFamily="34" charset="0"/>
                <a:cs typeface="Arial" panose="020B0604020202020204" pitchFamily="34" charset="0"/>
              </a:rPr>
              <a:t> #   Column                 Non-Null Count  </a:t>
            </a:r>
            <a:r>
              <a:rPr lang="en-IN" sz="1300" b="0" dirty="0" err="1">
                <a:effectLst/>
                <a:latin typeface="Arial" panose="020B0604020202020204" pitchFamily="34" charset="0"/>
                <a:cs typeface="Arial" panose="020B0604020202020204" pitchFamily="34" charset="0"/>
              </a:rPr>
              <a:t>Dtype</a:t>
            </a:r>
            <a:r>
              <a:rPr lang="en-IN" sz="1300" b="0" dirty="0">
                <a:effectLst/>
                <a:latin typeface="Arial" panose="020B0604020202020204" pitchFamily="34" charset="0"/>
                <a:cs typeface="Arial" panose="020B0604020202020204" pitchFamily="34" charset="0"/>
              </a:rPr>
              <a:t>         </a:t>
            </a:r>
          </a:p>
          <a:p>
            <a:pPr rtl="0">
              <a:spcBef>
                <a:spcPts val="0"/>
              </a:spcBef>
              <a:spcAft>
                <a:spcPts val="0"/>
              </a:spcAft>
            </a:pPr>
            <a:r>
              <a:rPr lang="en-IN" sz="1300" b="0" dirty="0">
                <a:effectLst/>
                <a:latin typeface="Arial" panose="020B0604020202020204" pitchFamily="34" charset="0"/>
                <a:cs typeface="Arial" panose="020B0604020202020204" pitchFamily="34" charset="0"/>
              </a:rPr>
              <a:t>---  ------                 --------------  -----         </a:t>
            </a:r>
          </a:p>
          <a:p>
            <a:pPr rtl="0">
              <a:spcBef>
                <a:spcPts val="0"/>
              </a:spcBef>
              <a:spcAft>
                <a:spcPts val="0"/>
              </a:spcAft>
            </a:pPr>
            <a:r>
              <a:rPr lang="en-IN" sz="1300" b="0" dirty="0">
                <a:effectLst/>
                <a:latin typeface="Arial" panose="020B0604020202020204" pitchFamily="34" charset="0"/>
                <a:cs typeface="Arial" panose="020B0604020202020204" pitchFamily="34" charset="0"/>
              </a:rPr>
              <a:t> 0   Date                   1218 non-null   datetime64[ns]</a:t>
            </a:r>
          </a:p>
          <a:p>
            <a:pPr rtl="0">
              <a:spcBef>
                <a:spcPts val="0"/>
              </a:spcBef>
              <a:spcAft>
                <a:spcPts val="0"/>
              </a:spcAft>
            </a:pPr>
            <a:r>
              <a:rPr lang="en-IN" sz="1300" b="0" dirty="0">
                <a:effectLst/>
                <a:latin typeface="Arial" panose="020B0604020202020204" pitchFamily="34" charset="0"/>
                <a:cs typeface="Arial" panose="020B0604020202020204" pitchFamily="34" charset="0"/>
              </a:rPr>
              <a:t> 1   Name                   1253 non-null   object        </a:t>
            </a:r>
          </a:p>
          <a:p>
            <a:pPr rtl="0">
              <a:spcBef>
                <a:spcPts val="0"/>
              </a:spcBef>
              <a:spcAft>
                <a:spcPts val="0"/>
              </a:spcAft>
            </a:pPr>
            <a:r>
              <a:rPr lang="en-IN" sz="1300" b="0" dirty="0">
                <a:effectLst/>
                <a:latin typeface="Arial" panose="020B0604020202020204" pitchFamily="34" charset="0"/>
                <a:cs typeface="Arial" panose="020B0604020202020204" pitchFamily="34" charset="0"/>
              </a:rPr>
              <a:t> 2   Sex                    1253 non-null   object        </a:t>
            </a:r>
          </a:p>
          <a:p>
            <a:pPr rtl="0">
              <a:spcBef>
                <a:spcPts val="0"/>
              </a:spcBef>
              <a:spcAft>
                <a:spcPts val="0"/>
              </a:spcAft>
            </a:pPr>
            <a:r>
              <a:rPr lang="en-IN" sz="1300" b="0" dirty="0">
                <a:effectLst/>
                <a:latin typeface="Arial" panose="020B0604020202020204" pitchFamily="34" charset="0"/>
                <a:cs typeface="Arial" panose="020B0604020202020204" pitchFamily="34" charset="0"/>
              </a:rPr>
              <a:t> 3   Country Killed         1253 non-null   object        </a:t>
            </a:r>
          </a:p>
          <a:p>
            <a:pPr rtl="0">
              <a:spcBef>
                <a:spcPts val="0"/>
              </a:spcBef>
              <a:spcAft>
                <a:spcPts val="0"/>
              </a:spcAft>
            </a:pPr>
            <a:r>
              <a:rPr lang="en-IN" sz="1300" b="0" dirty="0">
                <a:effectLst/>
                <a:latin typeface="Arial" panose="020B0604020202020204" pitchFamily="34" charset="0"/>
                <a:cs typeface="Arial" panose="020B0604020202020204" pitchFamily="34" charset="0"/>
              </a:rPr>
              <a:t> 4   Organization           1253 non-null   object        </a:t>
            </a:r>
          </a:p>
          <a:p>
            <a:pPr rtl="0">
              <a:spcBef>
                <a:spcPts val="0"/>
              </a:spcBef>
              <a:spcAft>
                <a:spcPts val="0"/>
              </a:spcAft>
            </a:pPr>
            <a:r>
              <a:rPr lang="en-IN" sz="1300" b="0" dirty="0">
                <a:effectLst/>
                <a:latin typeface="Arial" panose="020B0604020202020204" pitchFamily="34" charset="0"/>
                <a:cs typeface="Arial" panose="020B0604020202020204" pitchFamily="34" charset="0"/>
              </a:rPr>
              <a:t> 5   Nationality            1253 non-null   object        </a:t>
            </a:r>
          </a:p>
          <a:p>
            <a:pPr rtl="0">
              <a:spcBef>
                <a:spcPts val="0"/>
              </a:spcBef>
              <a:spcAft>
                <a:spcPts val="0"/>
              </a:spcAft>
            </a:pPr>
            <a:r>
              <a:rPr lang="en-IN" sz="1300" b="0" dirty="0">
                <a:effectLst/>
                <a:latin typeface="Arial" panose="020B0604020202020204" pitchFamily="34" charset="0"/>
                <a:cs typeface="Arial" panose="020B0604020202020204" pitchFamily="34" charset="0"/>
              </a:rPr>
              <a:t> 6   Medium                 1253 non-null   object        </a:t>
            </a:r>
          </a:p>
          <a:p>
            <a:pPr rtl="0">
              <a:spcBef>
                <a:spcPts val="0"/>
              </a:spcBef>
              <a:spcAft>
                <a:spcPts val="0"/>
              </a:spcAft>
            </a:pPr>
            <a:r>
              <a:rPr lang="en-IN" sz="1300" b="0" dirty="0">
                <a:effectLst/>
                <a:latin typeface="Arial" panose="020B0604020202020204" pitchFamily="34" charset="0"/>
                <a:cs typeface="Arial" panose="020B0604020202020204" pitchFamily="34" charset="0"/>
              </a:rPr>
              <a:t> 7   Job                    1253 non-null   object        </a:t>
            </a:r>
          </a:p>
          <a:p>
            <a:pPr rtl="0">
              <a:spcBef>
                <a:spcPts val="0"/>
              </a:spcBef>
              <a:spcAft>
                <a:spcPts val="0"/>
              </a:spcAft>
            </a:pPr>
            <a:r>
              <a:rPr lang="en-IN" sz="1300" b="0" dirty="0">
                <a:effectLst/>
                <a:latin typeface="Arial" panose="020B0604020202020204" pitchFamily="34" charset="0"/>
                <a:cs typeface="Arial" panose="020B0604020202020204" pitchFamily="34" charset="0"/>
              </a:rPr>
              <a:t> </a:t>
            </a:r>
            <a:endParaRPr lang="en-IN" dirty="0"/>
          </a:p>
        </p:txBody>
      </p:sp>
      <p:sp>
        <p:nvSpPr>
          <p:cNvPr id="5" name="TextBox 4">
            <a:extLst>
              <a:ext uri="{FF2B5EF4-FFF2-40B4-BE49-F238E27FC236}">
                <a16:creationId xmlns:a16="http://schemas.microsoft.com/office/drawing/2014/main" id="{8E655EC8-844B-B70B-679B-0FD4E409285A}"/>
              </a:ext>
            </a:extLst>
          </p:cNvPr>
          <p:cNvSpPr txBox="1"/>
          <p:nvPr/>
        </p:nvSpPr>
        <p:spPr>
          <a:xfrm>
            <a:off x="6308035" y="3208134"/>
            <a:ext cx="4439478" cy="209288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3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8   Coverage               1253 non-null   object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3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9   Freelance              1253 non-null   object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3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10  Local/Foreign          1253 non-null   object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3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11  Source of Fire         1253 non-null   object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3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12  Type of Death          1253 non-null   object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3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13  Impunity (for Murder)  1253 non-null   object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3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14  Taken Captive          1253 non-null   object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3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15  Threatened             1253 non-null   object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3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16  Tortured               1253 non-null   object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300" b="0" i="0" u="none"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dtypes</a:t>
            </a:r>
            <a:r>
              <a:rPr kumimoji="0" lang="en-IN" sz="13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datetime64[ns](1), object(16)</a:t>
            </a:r>
          </a:p>
        </p:txBody>
      </p:sp>
    </p:spTree>
    <p:extLst>
      <p:ext uri="{BB962C8B-B14F-4D97-AF65-F5344CB8AC3E}">
        <p14:creationId xmlns:p14="http://schemas.microsoft.com/office/powerpoint/2010/main" val="15641967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8D9D1B-4987-B21D-1198-6028A2CF0DD2}"/>
              </a:ext>
            </a:extLst>
          </p:cNvPr>
          <p:cNvSpPr>
            <a:spLocks noGrp="1"/>
          </p:cNvSpPr>
          <p:nvPr>
            <p:ph type="title"/>
          </p:nvPr>
        </p:nvSpPr>
        <p:spPr/>
        <p:txBody>
          <a:bodyPr/>
          <a:lstStyle/>
          <a:p>
            <a:r>
              <a:rPr lang="en-IN" dirty="0"/>
              <a:t>Data Cleaning</a:t>
            </a:r>
          </a:p>
        </p:txBody>
      </p:sp>
      <p:sp>
        <p:nvSpPr>
          <p:cNvPr id="3" name="Content Placeholder 2">
            <a:extLst>
              <a:ext uri="{FF2B5EF4-FFF2-40B4-BE49-F238E27FC236}">
                <a16:creationId xmlns:a16="http://schemas.microsoft.com/office/drawing/2014/main" id="{AD9DC8AD-2C1A-8019-F51C-849CD8509282}"/>
              </a:ext>
            </a:extLst>
          </p:cNvPr>
          <p:cNvSpPr>
            <a:spLocks noGrp="1"/>
          </p:cNvSpPr>
          <p:nvPr>
            <p:ph idx="1"/>
          </p:nvPr>
        </p:nvSpPr>
        <p:spPr/>
        <p:txBody>
          <a:bodyPr/>
          <a:lstStyle/>
          <a:p>
            <a:pPr>
              <a:buFont typeface="Arial" panose="020B0604020202020204" pitchFamily="34" charset="0"/>
              <a:buChar char="•"/>
            </a:pPr>
            <a:r>
              <a:rPr lang="en-IN" dirty="0"/>
              <a:t>Removing redundant columns </a:t>
            </a:r>
          </a:p>
          <a:p>
            <a:pPr>
              <a:buFont typeface="Arial" panose="020B0604020202020204" pitchFamily="34" charset="0"/>
              <a:buChar char="•"/>
            </a:pPr>
            <a:r>
              <a:rPr lang="en-IN" dirty="0"/>
              <a:t>Removing null values</a:t>
            </a:r>
          </a:p>
          <a:p>
            <a:pPr>
              <a:buFont typeface="Arial" panose="020B0604020202020204" pitchFamily="34" charset="0"/>
              <a:buChar char="•"/>
            </a:pPr>
            <a:r>
              <a:rPr lang="en-IN" dirty="0"/>
              <a:t>Filling null values with median to keep consistency of data </a:t>
            </a:r>
          </a:p>
          <a:p>
            <a:pPr>
              <a:buFont typeface="Arial" panose="020B0604020202020204" pitchFamily="34" charset="0"/>
              <a:buChar char="•"/>
            </a:pPr>
            <a:endParaRPr lang="en-IN" dirty="0"/>
          </a:p>
        </p:txBody>
      </p:sp>
    </p:spTree>
    <p:extLst>
      <p:ext uri="{BB962C8B-B14F-4D97-AF65-F5344CB8AC3E}">
        <p14:creationId xmlns:p14="http://schemas.microsoft.com/office/powerpoint/2010/main" val="38678270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D1F372-6054-DA3D-6B1F-FDAC228433CA}"/>
              </a:ext>
            </a:extLst>
          </p:cNvPr>
          <p:cNvSpPr>
            <a:spLocks noGrp="1"/>
          </p:cNvSpPr>
          <p:nvPr>
            <p:ph type="title"/>
          </p:nvPr>
        </p:nvSpPr>
        <p:spPr/>
        <p:txBody>
          <a:bodyPr/>
          <a:lstStyle/>
          <a:p>
            <a:r>
              <a:rPr lang="en-IN" dirty="0"/>
              <a:t>Data Analysis and Visualisations</a:t>
            </a:r>
          </a:p>
        </p:txBody>
      </p:sp>
      <p:sp>
        <p:nvSpPr>
          <p:cNvPr id="3" name="Content Placeholder 2">
            <a:extLst>
              <a:ext uri="{FF2B5EF4-FFF2-40B4-BE49-F238E27FC236}">
                <a16:creationId xmlns:a16="http://schemas.microsoft.com/office/drawing/2014/main" id="{CCEA48F5-D332-A56A-0A69-7B903F4D1A48}"/>
              </a:ext>
            </a:extLst>
          </p:cNvPr>
          <p:cNvSpPr>
            <a:spLocks noGrp="1"/>
          </p:cNvSpPr>
          <p:nvPr>
            <p:ph idx="1"/>
          </p:nvPr>
        </p:nvSpPr>
        <p:spPr>
          <a:xfrm>
            <a:off x="1097280" y="2108201"/>
            <a:ext cx="9849016" cy="475973"/>
          </a:xfrm>
        </p:spPr>
        <p:txBody>
          <a:bodyPr/>
          <a:lstStyle/>
          <a:p>
            <a:r>
              <a:rPr lang="en-IN" b="1" dirty="0"/>
              <a:t>Based on Sex</a:t>
            </a:r>
          </a:p>
          <a:p>
            <a:endParaRPr lang="en-IN" dirty="0"/>
          </a:p>
        </p:txBody>
      </p:sp>
      <p:pic>
        <p:nvPicPr>
          <p:cNvPr id="2052" name="Picture 4">
            <a:extLst>
              <a:ext uri="{FF2B5EF4-FFF2-40B4-BE49-F238E27FC236}">
                <a16:creationId xmlns:a16="http://schemas.microsoft.com/office/drawing/2014/main" id="{0F07201A-65FA-9A0F-EE36-7D6C2551F5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10588" y="2108201"/>
            <a:ext cx="6570593" cy="411429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475493B5-3DB0-90DB-ADF0-8B0607919E16}"/>
              </a:ext>
            </a:extLst>
          </p:cNvPr>
          <p:cNvSpPr txBox="1"/>
          <p:nvPr/>
        </p:nvSpPr>
        <p:spPr>
          <a:xfrm>
            <a:off x="1097280" y="2817858"/>
            <a:ext cx="3750365" cy="1477328"/>
          </a:xfrm>
          <a:prstGeom prst="rect">
            <a:avLst/>
          </a:prstGeom>
          <a:noFill/>
        </p:spPr>
        <p:txBody>
          <a:bodyPr wrap="square" rtlCol="0">
            <a:spAutoFit/>
          </a:bodyPr>
          <a:lstStyle/>
          <a:p>
            <a:r>
              <a:rPr lang="en-US" dirty="0"/>
              <a:t>Count</a:t>
            </a:r>
          </a:p>
          <a:p>
            <a:r>
              <a:rPr lang="en-US" dirty="0"/>
              <a:t>Female      88</a:t>
            </a:r>
          </a:p>
          <a:p>
            <a:r>
              <a:rPr lang="en-US" dirty="0"/>
              <a:t>Male      1162</a:t>
            </a:r>
          </a:p>
          <a:p>
            <a:r>
              <a:rPr lang="en-US" dirty="0" err="1"/>
              <a:t>na</a:t>
            </a:r>
            <a:r>
              <a:rPr lang="en-US" dirty="0"/>
              <a:t>           3</a:t>
            </a:r>
          </a:p>
          <a:p>
            <a:r>
              <a:rPr lang="en-US" dirty="0" err="1"/>
              <a:t>dtype</a:t>
            </a:r>
            <a:r>
              <a:rPr lang="en-US" dirty="0"/>
              <a:t>: int64</a:t>
            </a:r>
            <a:endParaRPr lang="en-IN" dirty="0"/>
          </a:p>
        </p:txBody>
      </p:sp>
    </p:spTree>
    <p:extLst>
      <p:ext uri="{BB962C8B-B14F-4D97-AF65-F5344CB8AC3E}">
        <p14:creationId xmlns:p14="http://schemas.microsoft.com/office/powerpoint/2010/main" val="25028406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a:extLst>
              <a:ext uri="{FF2B5EF4-FFF2-40B4-BE49-F238E27FC236}">
                <a16:creationId xmlns:a16="http://schemas.microsoft.com/office/drawing/2014/main" id="{4ABB6DAE-0B26-DA7A-1A18-5FFB72C12A50}"/>
              </a:ext>
            </a:extLst>
          </p:cNvPr>
          <p:cNvPicPr>
            <a:picLocks noGrp="1" noChangeAspect="1" noChangeArrowheads="1"/>
          </p:cNvPicPr>
          <p:nvPr>
            <p:ph idx="4294967295"/>
          </p:nvPr>
        </p:nvPicPr>
        <p:blipFill>
          <a:blip r:embed="rId2">
            <a:extLst>
              <a:ext uri="{28A0092B-C50C-407E-A947-70E740481C1C}">
                <a14:useLocalDpi xmlns:a14="http://schemas.microsoft.com/office/drawing/2010/main" val="0"/>
              </a:ext>
            </a:extLst>
          </a:blip>
          <a:srcRect/>
          <a:stretch>
            <a:fillRect/>
          </a:stretch>
        </p:blipFill>
        <p:spPr bwMode="auto">
          <a:xfrm>
            <a:off x="313773" y="358912"/>
            <a:ext cx="11268627" cy="577633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9E7B4E0-854D-B0E9-9176-4EB85F51DE3D}"/>
              </a:ext>
            </a:extLst>
          </p:cNvPr>
          <p:cNvSpPr txBox="1"/>
          <p:nvPr/>
        </p:nvSpPr>
        <p:spPr>
          <a:xfrm>
            <a:off x="8371095" y="5658678"/>
            <a:ext cx="3820905" cy="646331"/>
          </a:xfrm>
          <a:prstGeom prst="rect">
            <a:avLst/>
          </a:prstGeom>
          <a:noFill/>
        </p:spPr>
        <p:txBody>
          <a:bodyPr wrap="square" rtlCol="0">
            <a:spAutoFit/>
          </a:bodyPr>
          <a:lstStyle/>
          <a:p>
            <a:r>
              <a:rPr lang="en-IN" dirty="0"/>
              <a:t>Histogram of Journalists killed based on country and sex. </a:t>
            </a:r>
          </a:p>
        </p:txBody>
      </p:sp>
    </p:spTree>
    <p:extLst>
      <p:ext uri="{BB962C8B-B14F-4D97-AF65-F5344CB8AC3E}">
        <p14:creationId xmlns:p14="http://schemas.microsoft.com/office/powerpoint/2010/main" val="13047531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36AD66D-8E22-DF95-B328-51E6D50B76F3}"/>
              </a:ext>
            </a:extLst>
          </p:cNvPr>
          <p:cNvSpPr>
            <a:spLocks noGrp="1"/>
          </p:cNvSpPr>
          <p:nvPr>
            <p:ph idx="4294967295"/>
          </p:nvPr>
        </p:nvSpPr>
        <p:spPr>
          <a:xfrm>
            <a:off x="344556" y="332408"/>
            <a:ext cx="10058400" cy="3760788"/>
          </a:xfrm>
        </p:spPr>
        <p:txBody>
          <a:bodyPr/>
          <a:lstStyle/>
          <a:p>
            <a:r>
              <a:rPr lang="en-IN" b="1" dirty="0"/>
              <a:t>Based on Country Killed</a:t>
            </a:r>
          </a:p>
        </p:txBody>
      </p:sp>
      <p:pic>
        <p:nvPicPr>
          <p:cNvPr id="9" name="Picture 8">
            <a:extLst>
              <a:ext uri="{FF2B5EF4-FFF2-40B4-BE49-F238E27FC236}">
                <a16:creationId xmlns:a16="http://schemas.microsoft.com/office/drawing/2014/main" id="{B5483079-195D-2592-7D93-B8D3CECC5A90}"/>
              </a:ext>
            </a:extLst>
          </p:cNvPr>
          <p:cNvPicPr>
            <a:picLocks noChangeAspect="1"/>
          </p:cNvPicPr>
          <p:nvPr/>
        </p:nvPicPr>
        <p:blipFill>
          <a:blip r:embed="rId2"/>
          <a:stretch>
            <a:fillRect/>
          </a:stretch>
        </p:blipFill>
        <p:spPr>
          <a:xfrm>
            <a:off x="251791" y="1028187"/>
            <a:ext cx="11502887" cy="2400813"/>
          </a:xfrm>
          <a:prstGeom prst="rect">
            <a:avLst/>
          </a:prstGeom>
        </p:spPr>
      </p:pic>
      <p:sp>
        <p:nvSpPr>
          <p:cNvPr id="10" name="TextBox 9">
            <a:extLst>
              <a:ext uri="{FF2B5EF4-FFF2-40B4-BE49-F238E27FC236}">
                <a16:creationId xmlns:a16="http://schemas.microsoft.com/office/drawing/2014/main" id="{5A5A8BE2-A068-88FA-6710-4D1CCF0DCC6A}"/>
              </a:ext>
            </a:extLst>
          </p:cNvPr>
          <p:cNvSpPr txBox="1"/>
          <p:nvPr/>
        </p:nvSpPr>
        <p:spPr>
          <a:xfrm>
            <a:off x="1325217" y="4093196"/>
            <a:ext cx="9554818" cy="923330"/>
          </a:xfrm>
          <a:prstGeom prst="rect">
            <a:avLst/>
          </a:prstGeom>
          <a:noFill/>
        </p:spPr>
        <p:txBody>
          <a:bodyPr wrap="square" rtlCol="0">
            <a:spAutoFit/>
          </a:bodyPr>
          <a:lstStyle/>
          <a:p>
            <a:r>
              <a:rPr lang="en-IN" dirty="0"/>
              <a:t>This bar plot shows the count of journalists killed based on the country with 97 countries total. </a:t>
            </a:r>
          </a:p>
          <a:p>
            <a:r>
              <a:rPr lang="en-IN" dirty="0"/>
              <a:t>The distribution is very unequal and concentration of journalist killings lies in a few countries only.  </a:t>
            </a:r>
          </a:p>
        </p:txBody>
      </p:sp>
    </p:spTree>
    <p:extLst>
      <p:ext uri="{BB962C8B-B14F-4D97-AF65-F5344CB8AC3E}">
        <p14:creationId xmlns:p14="http://schemas.microsoft.com/office/powerpoint/2010/main" val="29970284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139D9565-CF1B-D3B7-18CA-D9363EDB55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89080" y="1242185"/>
            <a:ext cx="5734050" cy="402907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BE148323-D554-4E8D-102A-FDEF3D7AB032}"/>
              </a:ext>
            </a:extLst>
          </p:cNvPr>
          <p:cNvSpPr txBox="1"/>
          <p:nvPr/>
        </p:nvSpPr>
        <p:spPr>
          <a:xfrm>
            <a:off x="516835" y="1242185"/>
            <a:ext cx="4041913" cy="4247317"/>
          </a:xfrm>
          <a:prstGeom prst="rect">
            <a:avLst/>
          </a:prstGeom>
          <a:noFill/>
        </p:spPr>
        <p:txBody>
          <a:bodyPr wrap="square" rtlCol="0">
            <a:spAutoFit/>
          </a:bodyPr>
          <a:lstStyle/>
          <a:p>
            <a:r>
              <a:rPr lang="en-IN" dirty="0"/>
              <a:t>The top 10 countries are : </a:t>
            </a:r>
          </a:p>
          <a:p>
            <a:endParaRPr lang="en-IN" dirty="0"/>
          </a:p>
          <a:p>
            <a:r>
              <a:rPr lang="en-IN" dirty="0"/>
              <a:t>Algeria         60</a:t>
            </a:r>
          </a:p>
          <a:p>
            <a:r>
              <a:rPr lang="en-IN" dirty="0"/>
              <a:t>Colombia        46</a:t>
            </a:r>
          </a:p>
          <a:p>
            <a:r>
              <a:rPr lang="en-IN" dirty="0"/>
              <a:t>India           43</a:t>
            </a:r>
          </a:p>
          <a:p>
            <a:r>
              <a:rPr lang="en-IN" dirty="0"/>
              <a:t>Iraq           188</a:t>
            </a:r>
          </a:p>
          <a:p>
            <a:r>
              <a:rPr lang="en-IN" dirty="0"/>
              <a:t>Mexico          46</a:t>
            </a:r>
          </a:p>
          <a:p>
            <a:r>
              <a:rPr lang="en-IN" dirty="0"/>
              <a:t>Pakistan        57</a:t>
            </a:r>
          </a:p>
          <a:p>
            <a:r>
              <a:rPr lang="en-IN" dirty="0"/>
              <a:t>Philippines     76</a:t>
            </a:r>
          </a:p>
          <a:p>
            <a:r>
              <a:rPr lang="en-IN" dirty="0"/>
              <a:t>Russia          57</a:t>
            </a:r>
          </a:p>
          <a:p>
            <a:r>
              <a:rPr lang="en-IN" dirty="0"/>
              <a:t>Somalia         62</a:t>
            </a:r>
          </a:p>
          <a:p>
            <a:r>
              <a:rPr lang="en-IN" dirty="0"/>
              <a:t>Syria          116</a:t>
            </a:r>
          </a:p>
          <a:p>
            <a:endParaRPr lang="en-IN" dirty="0"/>
          </a:p>
          <a:p>
            <a:r>
              <a:rPr lang="en-IN" dirty="0"/>
              <a:t>The highest deaths occur in war torn countries like Iraq and Syria. </a:t>
            </a:r>
          </a:p>
        </p:txBody>
      </p:sp>
    </p:spTree>
    <p:extLst>
      <p:ext uri="{BB962C8B-B14F-4D97-AF65-F5344CB8AC3E}">
        <p14:creationId xmlns:p14="http://schemas.microsoft.com/office/powerpoint/2010/main" val="2543345207"/>
      </p:ext>
    </p:extLst>
  </p:cSld>
  <p:clrMapOvr>
    <a:masterClrMapping/>
  </p:clrMapOvr>
</p:sld>
</file>

<file path=ppt/theme/theme1.xml><?xml version="1.0" encoding="utf-8"?>
<a:theme xmlns:a="http://schemas.openxmlformats.org/drawingml/2006/main" name="Custom">
  <a:themeElements>
    <a:clrScheme name="Custom 37">
      <a:dk1>
        <a:srgbClr val="000000"/>
      </a:dk1>
      <a:lt1>
        <a:srgbClr val="FFFFFF"/>
      </a:lt1>
      <a:dk2>
        <a:srgbClr val="4A5356"/>
      </a:dk2>
      <a:lt2>
        <a:srgbClr val="E8E3CE"/>
      </a:lt2>
      <a:accent1>
        <a:srgbClr val="9BA8B7"/>
      </a:accent1>
      <a:accent2>
        <a:srgbClr val="E6A02E"/>
      </a:accent2>
      <a:accent3>
        <a:srgbClr val="BF6A3B"/>
      </a:accent3>
      <a:accent4>
        <a:srgbClr val="92987A"/>
      </a:accent4>
      <a:accent5>
        <a:srgbClr val="857659"/>
      </a:accent5>
      <a:accent6>
        <a:srgbClr val="A0988C"/>
      </a:accent6>
      <a:hlink>
        <a:srgbClr val="00B0F0"/>
      </a:hlink>
      <a:folHlink>
        <a:srgbClr val="738F97"/>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TWO.pptx" id="{80AA9D2D-EE59-4148-A11E-A51EEE828B28}" vid="{AEAFD717-D3C8-4034-8F7E-D5220B0CCEB8}"/>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7" ma:contentTypeDescription="Create a new document." ma:contentTypeScope="" ma:versionID="c6f9a84f66a9c8b9a21755b9ffafb945">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27df39e3e7036dff54f89ddd5805ce72"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C5A59D56-2157-4202-9D02-F44E447A241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19DAD249-BF80-48EF-9AFB-36A11BCDC2CE}">
  <ds:schemaRefs>
    <ds:schemaRef ds:uri="http://schemas.microsoft.com/sharepoint/v3/contenttype/forms"/>
  </ds:schemaRefs>
</ds:datastoreItem>
</file>

<file path=customXml/itemProps3.xml><?xml version="1.0" encoding="utf-8"?>
<ds:datastoreItem xmlns:ds="http://schemas.openxmlformats.org/officeDocument/2006/customXml" ds:itemID="{6F4F4D41-822D-40F2-A7AC-E4E6CB36CA7A}">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Props/app.xml><?xml version="1.0" encoding="utf-8"?>
<Properties xmlns="http://schemas.openxmlformats.org/officeDocument/2006/extended-properties" xmlns:vt="http://schemas.openxmlformats.org/officeDocument/2006/docPropsVTypes">
  <Template>{D4125F94-B85B-4077-A1BF-CCAA769682E0}tf56160789_win32</Template>
  <TotalTime>288</TotalTime>
  <Words>952</Words>
  <Application>Microsoft Macintosh PowerPoint</Application>
  <PresentationFormat>Widescreen</PresentationFormat>
  <Paragraphs>98</Paragraphs>
  <Slides>24</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24</vt:i4>
      </vt:variant>
    </vt:vector>
  </HeadingPairs>
  <TitlesOfParts>
    <vt:vector size="31" baseType="lpstr">
      <vt:lpstr>-apple-system</vt:lpstr>
      <vt:lpstr>Arial</vt:lpstr>
      <vt:lpstr>Bookman Old Style</vt:lpstr>
      <vt:lpstr>Calibri</vt:lpstr>
      <vt:lpstr>Franklin Gothic Book</vt:lpstr>
      <vt:lpstr>Wingdings</vt:lpstr>
      <vt:lpstr>Custom</vt:lpstr>
      <vt:lpstr>Journalists Killed Since 1992</vt:lpstr>
      <vt:lpstr>Introduction </vt:lpstr>
      <vt:lpstr>Objectives</vt:lpstr>
      <vt:lpstr>Dataset Description</vt:lpstr>
      <vt:lpstr>Data Cleaning</vt:lpstr>
      <vt:lpstr>Data Analysis and Visualisations</vt:lpstr>
      <vt:lpstr>PowerPoint Presentation</vt:lpstr>
      <vt:lpstr>PowerPoint Presentation</vt:lpstr>
      <vt:lpstr>PowerPoint Presentation</vt:lpstr>
      <vt:lpstr>PowerPoint Presentation</vt:lpstr>
      <vt:lpstr>PowerPoint Presentation</vt:lpstr>
      <vt:lpstr>Time Series Analysis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Journalists Killed Since 1992</dc:title>
  <dc:creator>Simran Chikkala</dc:creator>
  <cp:lastModifiedBy>Microsoft Office User</cp:lastModifiedBy>
  <cp:revision>2</cp:revision>
  <dcterms:created xsi:type="dcterms:W3CDTF">2023-11-19T12:37:04Z</dcterms:created>
  <dcterms:modified xsi:type="dcterms:W3CDTF">2023-11-20T03:49:12Z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